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76" r:id="rId5"/>
    <p:sldId id="370" r:id="rId6"/>
    <p:sldId id="371" r:id="rId7"/>
    <p:sldId id="380" r:id="rId8"/>
    <p:sldId id="378" r:id="rId9"/>
    <p:sldId id="379" r:id="rId10"/>
    <p:sldId id="306" r:id="rId11"/>
    <p:sldId id="330" r:id="rId12"/>
    <p:sldId id="333" r:id="rId13"/>
    <p:sldId id="338" r:id="rId14"/>
    <p:sldId id="350" r:id="rId15"/>
    <p:sldId id="365" r:id="rId16"/>
    <p:sldId id="362" r:id="rId17"/>
    <p:sldId id="367" r:id="rId18"/>
    <p:sldId id="366" r:id="rId19"/>
    <p:sldId id="351" r:id="rId20"/>
    <p:sldId id="368" r:id="rId21"/>
    <p:sldId id="352" r:id="rId22"/>
    <p:sldId id="265" r:id="rId23"/>
    <p:sldId id="267" r:id="rId24"/>
    <p:sldId id="318" r:id="rId25"/>
    <p:sldId id="354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19" r:id="rId36"/>
    <p:sldId id="381" r:id="rId37"/>
    <p:sldId id="384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8B"/>
    <a:srgbClr val="009639"/>
    <a:srgbClr val="EEF8F7"/>
    <a:srgbClr val="E29E00"/>
    <a:srgbClr val="ECE3F0"/>
    <a:srgbClr val="F2F2F2"/>
    <a:srgbClr val="C2A1C7"/>
    <a:srgbClr val="ADD1DE"/>
    <a:srgbClr val="FBEAC5"/>
    <a:srgbClr val="206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 autoAdjust="0"/>
    <p:restoredTop sz="96122" autoAdjust="0"/>
  </p:normalViewPr>
  <p:slideViewPr>
    <p:cSldViewPr snapToGrid="0">
      <p:cViewPr varScale="1">
        <p:scale>
          <a:sx n="123" d="100"/>
          <a:sy n="123" d="100"/>
        </p:scale>
        <p:origin x="992" y="1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Churchill" userId="d31ddab4-adac-4543-9eac-7982bd83f215" providerId="ADAL" clId="{787F584B-B788-7948-B6FC-D8856D08242D}"/>
    <pc:docChg chg="custSel modSld">
      <pc:chgData name="Olivia Churchill" userId="d31ddab4-adac-4543-9eac-7982bd83f215" providerId="ADAL" clId="{787F584B-B788-7948-B6FC-D8856D08242D}" dt="2025-02-21T17:02:27.163" v="15" actId="20577"/>
      <pc:docMkLst>
        <pc:docMk/>
      </pc:docMkLst>
      <pc:sldChg chg="delSp modSp mod">
        <pc:chgData name="Olivia Churchill" userId="d31ddab4-adac-4543-9eac-7982bd83f215" providerId="ADAL" clId="{787F584B-B788-7948-B6FC-D8856D08242D}" dt="2025-02-21T17:02:27.163" v="15" actId="20577"/>
        <pc:sldMkLst>
          <pc:docMk/>
          <pc:sldMk cId="3582955256" sldId="376"/>
        </pc:sldMkLst>
        <pc:spChg chg="mod">
          <ac:chgData name="Olivia Churchill" userId="d31ddab4-adac-4543-9eac-7982bd83f215" providerId="ADAL" clId="{787F584B-B788-7948-B6FC-D8856D08242D}" dt="2025-02-21T17:02:27.163" v="15" actId="20577"/>
          <ac:spMkLst>
            <pc:docMk/>
            <pc:sldMk cId="3582955256" sldId="376"/>
            <ac:spMk id="17" creationId="{585DA5EB-C271-103C-BBD7-090F5F4DE0CE}"/>
          </ac:spMkLst>
        </pc:spChg>
        <pc:spChg chg="del">
          <ac:chgData name="Olivia Churchill" userId="d31ddab4-adac-4543-9eac-7982bd83f215" providerId="ADAL" clId="{787F584B-B788-7948-B6FC-D8856D08242D}" dt="2025-02-21T17:02:21.272" v="0" actId="478"/>
          <ac:spMkLst>
            <pc:docMk/>
            <pc:sldMk cId="3582955256" sldId="376"/>
            <ac:spMk id="18" creationId="{C4151228-63A4-2400-B78D-8035DF7163A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59AEFD-C46E-4270-B6E4-C4AE6B4765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8E808-C3AE-4A33-8D42-534288C6C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797A7-E200-46C5-9D97-47A0213F1124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7A204-9B4A-4304-8240-5355192999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46BF6D-1677-42C1-B363-CB931293C7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F3F10-407B-4A7C-B3B7-AFA6C6665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163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D7CA-307D-4372-B3B3-4486DA7EBADF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15FF-7544-4C28-B613-6C788DA86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7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934C-225F-6836-9A63-C6004877F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46C40C-E17B-A082-4C3E-4B3805056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F13C0-8E70-4732-6A55-CA70A9D39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9C57A-8345-771A-0BCE-8F5991ACC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76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D716-4D68-C836-968F-BF00BEC74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77139-CA17-39FA-6ACC-98DB44CEE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E2DFA-CF3F-1BAE-340E-C0A6347BC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Saturated vs unsaturated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Where does a nut go? </a:t>
            </a:r>
          </a:p>
          <a:p>
            <a:r>
              <a:rPr lang="en-US" dirty="0">
                <a:ea typeface="Calibri"/>
                <a:cs typeface="Calibri"/>
              </a:rPr>
              <a:t>Where does rapeseed oil?</a:t>
            </a:r>
          </a:p>
          <a:p>
            <a:r>
              <a:rPr lang="en-US" dirty="0">
                <a:ea typeface="Calibri"/>
                <a:cs typeface="Calibri"/>
              </a:rPr>
              <a:t>Where does butter go?</a:t>
            </a:r>
          </a:p>
          <a:p>
            <a:r>
              <a:rPr lang="en-US" dirty="0">
                <a:ea typeface="Calibri"/>
                <a:cs typeface="Calibri"/>
              </a:rPr>
              <a:t>Where does cheese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86D3D-719B-4672-8F90-E4213D98A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102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F2D2-0000-867C-7AF9-0012C68D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6A820-9B51-7142-C951-0E060C287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D37A4-32D3-E283-D55F-129E4B763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Saturated vs unsaturated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Where does a nut go? </a:t>
            </a:r>
          </a:p>
          <a:p>
            <a:r>
              <a:rPr lang="en-US" dirty="0">
                <a:ea typeface="Calibri"/>
                <a:cs typeface="Calibri"/>
              </a:rPr>
              <a:t>Where does rapeseed oil?</a:t>
            </a:r>
          </a:p>
          <a:p>
            <a:r>
              <a:rPr lang="en-US" dirty="0">
                <a:ea typeface="Calibri"/>
                <a:cs typeface="Calibri"/>
              </a:rPr>
              <a:t>Where does butter go?</a:t>
            </a:r>
          </a:p>
          <a:p>
            <a:r>
              <a:rPr lang="en-US" dirty="0">
                <a:ea typeface="Calibri"/>
                <a:cs typeface="Calibri"/>
              </a:rPr>
              <a:t>Where does cheese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39E86-89AE-5961-684B-FADA300F7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786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C567-2E8D-9ED9-83BE-2135D3E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520A12-D304-CA8E-BC82-6FABC6D87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CDBB8-8028-0C06-7161-75AE15098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Saturated vs unsaturated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Where does a nut go? </a:t>
            </a:r>
          </a:p>
          <a:p>
            <a:r>
              <a:rPr lang="en-US" dirty="0">
                <a:ea typeface="Calibri"/>
                <a:cs typeface="Calibri"/>
              </a:rPr>
              <a:t>Where does rapeseed oil?</a:t>
            </a:r>
          </a:p>
          <a:p>
            <a:r>
              <a:rPr lang="en-US" dirty="0">
                <a:ea typeface="Calibri"/>
                <a:cs typeface="Calibri"/>
              </a:rPr>
              <a:t>Where does butter go?</a:t>
            </a:r>
          </a:p>
          <a:p>
            <a:r>
              <a:rPr lang="en-US" dirty="0">
                <a:ea typeface="Calibri"/>
                <a:cs typeface="Calibri"/>
              </a:rPr>
              <a:t>Where does cheese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969BE-E695-826D-F3D2-3763FC05B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84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8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5977A-EC27-7FBB-3CAB-8D282DD5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0C6B3-53D6-8E55-8B04-EBFDAA205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10FFA-ABA3-15CA-15CF-9A8DA187E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E7F1C-035F-59A1-CBFE-463B94C1F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688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371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Activity- pair the description with the </a:t>
            </a:r>
            <a:r>
              <a:rPr lang="en-US" dirty="0" err="1"/>
              <a:t>colour</a:t>
            </a:r>
            <a:r>
              <a:rPr lang="en-US" dirty="0"/>
              <a:t>- animated ping them across</a:t>
            </a:r>
          </a:p>
          <a:p>
            <a:endParaRPr lang="en-US" dirty="0"/>
          </a:p>
          <a:p>
            <a:r>
              <a:rPr lang="en-US" dirty="0"/>
              <a:t>Go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516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out Sainsburys &amp; taste the difference so it’s unbranded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297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Note: Before you begin the lesson, please remember to ask children to wash their hands, put on any aprons is necessary and show them how to handle any equipment safely.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2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Note: Use the demo table to make a quiche first, before the children go off to do it in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2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E5D16-CABB-AFD8-1EDD-14518F4FF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B74D1-1B1B-0019-62E6-91C5327BB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7C676-C709-761D-7342-D4A4C7B0E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B8472-15F1-3BEA-992A-EA2A36E5B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42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24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37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58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EEA65-AFFE-79D2-BA6B-737CC5574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D942B-6BF6-AB77-5396-625E24CE8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ED506-8343-1084-08D5-D459C7A04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55FC7-D03B-7005-B652-059F3337D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79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C4372-F3A6-9072-87E7-6ACAC27B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56AF0-DC5A-3F9C-74B5-35B054EA9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89100-4DFF-F3B2-D534-38577B7AE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4D907-D18B-4A19-98D6-E41B87F51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19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5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B815B-AD38-C5E1-34A1-8A69830D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9E1C3-2F6E-15E0-B61F-FDFCA3E55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30E7B6-988B-3651-FE93-CC2187136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3AA13-3905-E5BE-44AE-F841C0C6C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08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CBD8D-6B22-DEAF-5B3B-5CBDE04DB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5CF69-D595-E07A-0DD3-1284AAA45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32BB8-22FF-69FE-936C-D242322EA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E3D2-6C0D-8129-5CD6-A32E96173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49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A50D6-1B38-4337-42F8-C9ACED417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0597C-DE2A-3F57-5CE7-F64C8E7B4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D39C6-4A05-E08B-9408-5B856C57B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order:</a:t>
            </a:r>
            <a:br>
              <a:rPr lang="en-US" dirty="0"/>
            </a:br>
            <a:r>
              <a:rPr lang="en-US" dirty="0"/>
              <a:t>1. Red Pepper, </a:t>
            </a:r>
          </a:p>
          <a:p>
            <a:r>
              <a:rPr lang="en-US" dirty="0"/>
              <a:t>2. Onion</a:t>
            </a:r>
          </a:p>
          <a:p>
            <a:r>
              <a:rPr lang="en-US" dirty="0"/>
              <a:t>3. Cheese</a:t>
            </a:r>
          </a:p>
          <a:p>
            <a:r>
              <a:rPr lang="en-US" dirty="0"/>
              <a:t>4. Eggs</a:t>
            </a:r>
          </a:p>
          <a:p>
            <a:r>
              <a:rPr lang="en-US" dirty="0"/>
              <a:t>5. Oil</a:t>
            </a:r>
          </a:p>
          <a:p>
            <a:r>
              <a:rPr lang="en-US" dirty="0"/>
              <a:t>6. Flour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49386-64D0-830F-9965-E5F5B3D5D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283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vs activity- make the activity visible and exciting throughout- different colour box, description of the activity.</a:t>
            </a:r>
          </a:p>
          <a:p>
            <a:endParaRPr lang="en-GB" dirty="0"/>
          </a:p>
          <a:p>
            <a:r>
              <a:rPr lang="en-GB" dirty="0"/>
              <a:t>Ideally three vegetable and two fruit portions a day at 40g</a:t>
            </a:r>
          </a:p>
          <a:p>
            <a:endParaRPr lang="en-GB" dirty="0"/>
          </a:p>
          <a:p>
            <a:r>
              <a:rPr lang="en-GB" dirty="0"/>
              <a:t>If you don’t like a boiled carrot, have you tried a roasted or a raw carrot?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Eat a rainbow (get children to name fruit or vegetables that belong to the main colours of the rainbow; yellow, orange, red, green, blue, purple)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43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 vs activity- make the activity visible and exciting throughout- different colour box, description of the activity.</a:t>
            </a:r>
          </a:p>
          <a:p>
            <a:endParaRPr lang="en-GB" dirty="0"/>
          </a:p>
          <a:p>
            <a:r>
              <a:rPr lang="en-GB" dirty="0"/>
              <a:t>Ideally three vegetable and two fruit portions a day at 40g</a:t>
            </a:r>
          </a:p>
          <a:p>
            <a:endParaRPr lang="en-GB" dirty="0"/>
          </a:p>
          <a:p>
            <a:r>
              <a:rPr lang="en-GB" dirty="0"/>
              <a:t>If you don’t like a boiled carrot, have you tried a roasted or a raw carrot?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Eat a rainbow (get children to name fruit or vegetables that belong to the main colours of the rainbow; yellow, orange, red, green, blue, purple)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3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Saturated vs unsaturated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Where does a nut go? </a:t>
            </a:r>
          </a:p>
          <a:p>
            <a:r>
              <a:rPr lang="en-US" dirty="0">
                <a:ea typeface="Calibri"/>
                <a:cs typeface="Calibri"/>
              </a:rPr>
              <a:t>Where does rapeseed oil?</a:t>
            </a:r>
          </a:p>
          <a:p>
            <a:r>
              <a:rPr lang="en-US" dirty="0">
                <a:ea typeface="Calibri"/>
                <a:cs typeface="Calibri"/>
              </a:rPr>
              <a:t>Where does butter go?</a:t>
            </a:r>
          </a:p>
          <a:p>
            <a:r>
              <a:rPr lang="en-US" dirty="0">
                <a:ea typeface="Calibri"/>
                <a:cs typeface="Calibri"/>
              </a:rPr>
              <a:t>Where does cheese 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98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582D-19EC-EDF1-C1AF-C44D9A3E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2E9C1-4FB8-5995-BB43-B2ABAB11F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BAACF-76C3-DAD0-F248-E0AC18CB3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Saturated vs unsaturated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Where does a nut go? </a:t>
            </a:r>
          </a:p>
          <a:p>
            <a:r>
              <a:rPr lang="en-US" dirty="0">
                <a:ea typeface="Calibri"/>
                <a:cs typeface="Calibri"/>
              </a:rPr>
              <a:t>Where does rapeseed oil?</a:t>
            </a:r>
          </a:p>
          <a:p>
            <a:r>
              <a:rPr lang="en-US" dirty="0">
                <a:ea typeface="Calibri"/>
                <a:cs typeface="Calibri"/>
              </a:rPr>
              <a:t>Where does butter go?</a:t>
            </a:r>
          </a:p>
          <a:p>
            <a:r>
              <a:rPr lang="en-US" dirty="0">
                <a:ea typeface="Calibri"/>
                <a:cs typeface="Calibri"/>
              </a:rPr>
              <a:t>Where does cheese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5AF6E-D153-C370-EDB5-EF50CCA80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E15FF-7544-4C28-B613-6C788DA8695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49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ay of food on a plate&#10;&#10;Description automatically generated">
            <a:extLst>
              <a:ext uri="{FF2B5EF4-FFF2-40B4-BE49-F238E27FC236}">
                <a16:creationId xmlns:a16="http://schemas.microsoft.com/office/drawing/2014/main" id="{68173F30-71AF-4898-A111-753ECF7FC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24983" r="12407" b="1509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0FD121-7097-416A-9434-F3D709BAED0D}"/>
              </a:ext>
            </a:extLst>
          </p:cNvPr>
          <p:cNvSpPr/>
          <p:nvPr userDrawn="1"/>
        </p:nvSpPr>
        <p:spPr>
          <a:xfrm>
            <a:off x="0" y="1521619"/>
            <a:ext cx="12192000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5B8E15-867F-491B-8700-300551A60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164" y="1739900"/>
            <a:ext cx="8033360" cy="1219200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6F4B90-3FAB-4CB7-B8E0-BC5EF702A8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3" y="5541169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presenter name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6050F9-758D-4DB7-BE22-BB67B2B69F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163" y="6104067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3311940-6FE2-4B6F-BCCA-F7D40C764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44E811-DEB7-4F4A-948E-FA738D8C84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96D92C-3F95-4F7E-B58C-67B186B34108}"/>
              </a:ext>
            </a:extLst>
          </p:cNvPr>
          <p:cNvSpPr/>
          <p:nvPr userDrawn="1"/>
        </p:nvSpPr>
        <p:spPr>
          <a:xfrm>
            <a:off x="723900" y="977900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E9FE66-2A9D-436C-B95F-5FD8636037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4290F39-76F7-4558-9584-977565F62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ED58B3-94DD-41BE-B8AA-2C8A0AAF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8156"/>
            <a:ext cx="7922455" cy="44976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EB30ED7-2CB0-43C1-9F9E-86C8C63BC6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5500" y="0"/>
            <a:ext cx="37465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AE4F2-E664-4DEA-8113-9CEAC3D4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9626"/>
            <a:ext cx="7922455" cy="96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283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Highligh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69B07-DC69-493A-A73A-E7C440B18F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47605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559397E-B646-4489-80E6-9DDB86931F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2722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01F4761-436E-4710-8430-E5457ECBBC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7839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B4E5FB9-0A7D-46FB-83F4-10F7B6AA88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52956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9BE9B-2727-4428-9E8D-C0838BFED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3091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87E9F68-140A-4F86-81B8-8D24279D8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3091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D8DBDE5-E7F0-4221-B090-D6859321A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8208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5EA39BB-C476-4D2B-B999-164D9A1FE1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8208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6F8D53F-AF31-4AC7-AC13-EF97250052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3325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C96B528-0CC1-4B0B-B645-73C946E99B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3325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7D0AEEC-302D-495E-9BB3-90E76A5CEF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8442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43E1904-37D8-4F85-8AAB-7A718A1DE5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8442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66AE8277-5595-492C-8828-F52E80526E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7371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6BCF1ED-1BB5-45F9-9AED-E9AE50804C5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12488" y="1550306"/>
            <a:ext cx="1776188" cy="1776188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CDC0955-A3A9-43DD-9951-19844A0670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2857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CDCF11E-5E64-4A08-B1B8-32ACA1375D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2857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6394EB2-5726-4179-9895-C02ED638D6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7974" y="3543301"/>
            <a:ext cx="1716316" cy="495300"/>
          </a:xfrm>
        </p:spPr>
        <p:txBody>
          <a:bodyPr anchor="ctr" anchorCtr="0">
            <a:noAutofit/>
          </a:bodyPr>
          <a:lstStyle>
            <a:lvl1pPr algn="ctr">
              <a:defRPr sz="32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61C3530F-F85C-408F-88F3-9BC15F0478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97974" y="4076700"/>
            <a:ext cx="1716316" cy="15367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456241-9B28-4B94-B790-071DB120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69B07-DC69-493A-A73A-E7C440B18F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63485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559397E-B646-4489-80E6-9DDB86931F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2028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69BE9B-2727-4428-9E8D-C0838BFED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3485" y="3312886"/>
            <a:ext cx="2729050" cy="796473"/>
          </a:xfr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87E9F68-140A-4F86-81B8-8D24279D8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3485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D8DBDE5-E7F0-4221-B090-D6859321A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42028" y="3312886"/>
            <a:ext cx="2729050" cy="796473"/>
          </a:xfr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5EA39BB-C476-4D2B-B999-164D9A1FE1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42028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66AE8277-5595-492C-8828-F52E80526E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6399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6BCF1ED-1BB5-45F9-9AED-E9AE50804C5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84942" y="1461410"/>
            <a:ext cx="2729050" cy="1776188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CDC0955-A3A9-43DD-9951-19844A0670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399" y="3312886"/>
            <a:ext cx="2729050" cy="79647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CDCF11E-5E64-4A08-B1B8-32ACA1375D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6399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6394EB2-5726-4179-9895-C02ED638D6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4942" y="3312886"/>
            <a:ext cx="2729050" cy="796473"/>
          </a:xfrm>
        </p:spPr>
        <p:txBody>
          <a:bodyPr anchor="b" anchorCtr="0">
            <a:noAutofit/>
          </a:bodyPr>
          <a:lstStyle>
            <a:lvl1pPr algn="l">
              <a:defRPr sz="20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61C3530F-F85C-408F-88F3-9BC15F0478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84942" y="4147458"/>
            <a:ext cx="2729050" cy="1536700"/>
          </a:xfrm>
        </p:spPr>
        <p:txBody>
          <a:bodyPr>
            <a:normAutofit/>
          </a:bodyPr>
          <a:lstStyle>
            <a:lvl1pPr algn="just"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385209-BFF5-4DC9-A0C6-9EA4523E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9554DAF-6AB7-4E6F-996B-D42F4A36971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d Corporate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indoor, board&#10;&#10;Description automatically generated">
            <a:extLst>
              <a:ext uri="{FF2B5EF4-FFF2-40B4-BE49-F238E27FC236}">
                <a16:creationId xmlns:a16="http://schemas.microsoft.com/office/drawing/2014/main" id="{33BD81BF-92F6-4571-8286-BA13F5C20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4x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5281111-5D40-4436-B576-7439FE6A5FC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832177" y="1468876"/>
            <a:ext cx="4038195" cy="22314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7DA0A63B-3470-44AC-9081-6E461D08792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32177" y="3979153"/>
            <a:ext cx="4038195" cy="223141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hart Placeholder 7">
            <a:extLst>
              <a:ext uri="{FF2B5EF4-FFF2-40B4-BE49-F238E27FC236}">
                <a16:creationId xmlns:a16="http://schemas.microsoft.com/office/drawing/2014/main" id="{C668B50D-8E1D-421D-A0B2-9C22B6041B4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0" y="1468876"/>
            <a:ext cx="4038195" cy="223141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BC8C4529-4FA7-4CF1-8199-2A827857F33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3979153"/>
            <a:ext cx="4038195" cy="22314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FD96C8-0A09-4BCB-B71F-75155161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4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A7803-250E-4F5B-B139-E668DCFAB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3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7F56D-DB04-4585-A5C3-A6D153D5D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83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D6DBA-D932-47DF-B92D-445A8C18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2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83B29-39C9-4ED9-BF9E-87CE8D759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A15ED-48B7-482A-B2A4-518625D09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59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2187C-CAA4-481F-AB17-63584F153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7F03B-4FEB-4F37-8AD0-4CF73D87E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59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A1B2-0789-4276-818E-A5DE749A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21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on a wooden table&#10;&#10;Description automatically generated">
            <a:extLst>
              <a:ext uri="{FF2B5EF4-FFF2-40B4-BE49-F238E27FC236}">
                <a16:creationId xmlns:a16="http://schemas.microsoft.com/office/drawing/2014/main" id="{3130C6DB-39EF-4FCC-AC01-B31BC2063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9494" b="14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0FD121-7097-416A-9434-F3D709BAED0D}"/>
              </a:ext>
            </a:extLst>
          </p:cNvPr>
          <p:cNvSpPr/>
          <p:nvPr userDrawn="1"/>
        </p:nvSpPr>
        <p:spPr>
          <a:xfrm>
            <a:off x="0" y="1488282"/>
            <a:ext cx="12192000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5B8E15-867F-491B-8700-300551A60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163" y="1739900"/>
            <a:ext cx="8493125" cy="1219200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3FD0F70-9554-451F-813A-4F8DAA1AF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 Custo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9EA0558-4629-4878-82B0-ED7350E20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b="20236"/>
          <a:stretch/>
        </p:blipFill>
        <p:spPr>
          <a:xfrm>
            <a:off x="-38101" y="-1"/>
            <a:ext cx="12230101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0FD121-7097-416A-9434-F3D709BAED0D}"/>
              </a:ext>
            </a:extLst>
          </p:cNvPr>
          <p:cNvSpPr/>
          <p:nvPr userDrawn="1"/>
        </p:nvSpPr>
        <p:spPr>
          <a:xfrm>
            <a:off x="-38102" y="1521619"/>
            <a:ext cx="12230101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5B8E15-867F-491B-8700-300551A60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164" y="1739900"/>
            <a:ext cx="8033360" cy="1219200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6F4B90-3FAB-4CB7-B8E0-BC5EF702A8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3" y="5541169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presenter name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C6050F9-758D-4DB7-BE22-BB67B2B69F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163" y="6087269"/>
            <a:ext cx="3411538" cy="5461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571D49B-742D-4A22-AD99-8FEC2ED2C4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M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CEDFD4-3690-4913-853B-620138DE2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6867DD-1298-495B-84D8-D38B1177E507}"/>
              </a:ext>
            </a:extLst>
          </p:cNvPr>
          <p:cNvSpPr/>
          <p:nvPr userDrawn="1"/>
        </p:nvSpPr>
        <p:spPr>
          <a:xfrm>
            <a:off x="0" y="1488282"/>
            <a:ext cx="12192000" cy="165576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6FDC0-CE0C-4975-96B2-82871F673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564"/>
            <a:ext cx="8815580" cy="15911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D20E079-09EE-4595-BFA7-3589180D6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8"/>
          <a:stretch/>
        </p:blipFill>
        <p:spPr>
          <a:xfrm>
            <a:off x="8471807" y="1832667"/>
            <a:ext cx="3368502" cy="10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39F8B327-D8B5-4404-9908-4B583F1EB0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00210" y="0"/>
            <a:ext cx="3791790" cy="6858000"/>
          </a:xfrm>
          <a:solidFill>
            <a:schemeClr val="accent5"/>
          </a:solidFill>
        </p:spPr>
        <p:txBody>
          <a:bodyPr lIns="180000" tIns="21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3F26812-3388-4AE6-97F6-93D99C416E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2834" y="1686905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8D68780-8269-42EF-BBDA-5E6CC50FC4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834" y="2715968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2DA1B43-631C-4B23-81A3-26F4ACB4D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2834" y="3745031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A0FAEFE3-951B-4AC2-8C45-1FCF8CF3F4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34" y="4774094"/>
            <a:ext cx="6962766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9B76E1A-583C-4F67-A402-51A2B7ABDA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2505" y="1686905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C326AB5-8924-4739-AD4C-5CC6475920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2505" y="2715968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0EEBDDC-069F-47A1-8049-C40B0F78EE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2505" y="3745031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F2140AF-B00F-4045-A5ED-FC6346C817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505" y="4774094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7B84F6-8148-41FF-B82D-F685FCDA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39F8B327-D8B5-4404-9908-4B583F1EB0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91071" y="0"/>
            <a:ext cx="3791790" cy="6858000"/>
          </a:xfrm>
          <a:solidFill>
            <a:schemeClr val="accent5"/>
          </a:solidFill>
        </p:spPr>
        <p:txBody>
          <a:bodyPr lIns="180000" tIns="21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3F26812-3388-4AE6-97F6-93D99C416E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3983" y="1674205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8D68780-8269-42EF-BBDA-5E6CC50FC4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983" y="2703268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2DA1B43-631C-4B23-81A3-26F4ACB4D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3983" y="3732331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A0FAEFE3-951B-4AC2-8C45-1FCF8CF3F4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983" y="4761394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F361F61A-67E3-47B1-919D-089B4B806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52583" y="1674205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306BF0-94A3-4C1B-82A9-0DEFD7D4A6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52583" y="2703268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20266ADB-5E14-44FA-811E-3F4FEE74BE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52583" y="3732331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2016433-B81A-4710-BD99-468CE4FA05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52583" y="4761394"/>
            <a:ext cx="3378271" cy="585153"/>
          </a:xfrm>
        </p:spPr>
        <p:txBody>
          <a:bodyPr anchor="ctr" anchorCtr="0">
            <a:noAutofit/>
          </a:bodyPr>
          <a:lstStyle>
            <a:lvl1pPr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E1BD1FF7-F94E-4886-9ACC-F80D8F2D49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654" y="1674205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B1C12BF9-4DBB-47E8-B4B1-3B09FFCFB1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3654" y="2703268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846965E-CDC7-4406-BEE4-62720B1A85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3654" y="3732331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A97F0DF3-4A0A-476A-9C2A-C9E9ED418D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3654" y="4761394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7F030D6A-1E62-46EC-892A-A32CBC7B4A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92254" y="1674205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F125273-423E-4E28-941E-1C4B8F8C84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92254" y="2703268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75ABF750-0C34-491B-B79D-156744E622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92254" y="3732331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3BA319B0-BD9D-4775-990D-747B0F97C82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2254" y="4761394"/>
            <a:ext cx="507930" cy="585153"/>
          </a:xfrm>
        </p:spPr>
        <p:txBody>
          <a:bodyPr wrap="none" anchor="ctr" anchorCtr="0">
            <a:no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5C5AE1-F8AB-42F5-A398-C3D29A1B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8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465442-D5F6-4547-8F5D-06BF5D61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0A9817-7D49-4646-AE07-C2609077E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62075"/>
            <a:ext cx="10816243" cy="428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0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with broccoli&#10;&#10;Description automatically generated">
            <a:extLst>
              <a:ext uri="{FF2B5EF4-FFF2-40B4-BE49-F238E27FC236}">
                <a16:creationId xmlns:a16="http://schemas.microsoft.com/office/drawing/2014/main" id="{E63CD2DA-B143-40C2-9DA6-F932A259F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 r="13747" b="24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69144" y="975519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21F6E6-270A-44AC-81DE-76DCCDCBB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1905267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B7E4EF7-602E-4A98-9CE2-2C0136C3BA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up of coffee sitting on top of a wooden table&#10;&#10;Description automatically generated">
            <a:extLst>
              <a:ext uri="{FF2B5EF4-FFF2-40B4-BE49-F238E27FC236}">
                <a16:creationId xmlns:a16="http://schemas.microsoft.com/office/drawing/2014/main" id="{D4BE7E5F-F6EC-4962-91ED-8DBDE05D4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22029" r="18259" b="2202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53397" y="1023478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DB6EDA-F565-41FB-A3FD-F53B4DFD4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C16E72A-38D5-4817-B923-57DDEB24C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9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able, wooden, sitting, floor&#10;&#10;Description automatically generated">
            <a:extLst>
              <a:ext uri="{FF2B5EF4-FFF2-40B4-BE49-F238E27FC236}">
                <a16:creationId xmlns:a16="http://schemas.microsoft.com/office/drawing/2014/main" id="{2A8772A6-22D4-4865-88C9-0AC8CDFCF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 r="14094" b="188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23900" y="977900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FF5B19-6787-4533-B43D-10FF1D698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475B987-944B-4E40-949F-2CFC14F2C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9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 on a plate&#10;&#10;Description automatically generated">
            <a:extLst>
              <a:ext uri="{FF2B5EF4-FFF2-40B4-BE49-F238E27FC236}">
                <a16:creationId xmlns:a16="http://schemas.microsoft.com/office/drawing/2014/main" id="{02774696-995A-485F-BC33-B6E44BC73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8" b="13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96F70F-648D-421D-B78C-496B6105159F}"/>
              </a:ext>
            </a:extLst>
          </p:cNvPr>
          <p:cNvSpPr/>
          <p:nvPr userDrawn="1"/>
        </p:nvSpPr>
        <p:spPr>
          <a:xfrm>
            <a:off x="723900" y="977900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921EA2C-FEC9-4BE5-AF8A-AF9DBAC6E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1975184"/>
            <a:ext cx="3421062" cy="230028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3C61AC-251C-41A9-87D9-0FDE5EA81A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" y="6146161"/>
            <a:ext cx="1546211" cy="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8DE10-F03E-414C-9D05-C84365BF2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362075"/>
            <a:ext cx="10816243" cy="428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E1FEC-579D-4A1C-92E2-0A804E17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8676"/>
            <a:ext cx="10816242" cy="966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FE5C30B-E127-460B-8589-E53A8BE4A93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2" y="6152105"/>
            <a:ext cx="1541824" cy="48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0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9" r:id="rId3"/>
    <p:sldLayoutId id="2147483670" r:id="rId4"/>
    <p:sldLayoutId id="2147483650" r:id="rId5"/>
    <p:sldLayoutId id="2147483660" r:id="rId6"/>
    <p:sldLayoutId id="2147483661" r:id="rId7"/>
    <p:sldLayoutId id="2147483663" r:id="rId8"/>
    <p:sldLayoutId id="2147483664" r:id="rId9"/>
    <p:sldLayoutId id="2147483662" r:id="rId10"/>
    <p:sldLayoutId id="2147483651" r:id="rId11"/>
    <p:sldLayoutId id="2147483665" r:id="rId12"/>
    <p:sldLayoutId id="2147483666" r:id="rId13"/>
    <p:sldLayoutId id="2147483667" r:id="rId14"/>
    <p:sldLayoutId id="2147483674" r:id="rId15"/>
    <p:sldLayoutId id="2147483668" r:id="rId16"/>
    <p:sldLayoutId id="2147483652" r:id="rId17"/>
    <p:sldLayoutId id="2147483653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76232F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A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svg"/><Relationship Id="rId7" Type="http://schemas.openxmlformats.org/officeDocument/2006/relationships/image" Target="../media/image4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11" Type="http://schemas.openxmlformats.org/officeDocument/2006/relationships/image" Target="../media/image56.png"/><Relationship Id="rId5" Type="http://schemas.openxmlformats.org/officeDocument/2006/relationships/image" Target="../media/image32.png"/><Relationship Id="rId15" Type="http://schemas.openxmlformats.org/officeDocument/2006/relationships/image" Target="../media/image60.svg"/><Relationship Id="rId10" Type="http://schemas.openxmlformats.org/officeDocument/2006/relationships/image" Target="../media/image55.svg"/><Relationship Id="rId4" Type="http://schemas.openxmlformats.org/officeDocument/2006/relationships/image" Target="../media/image29.sv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emf"/><Relationship Id="rId9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sv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emf"/><Relationship Id="rId9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sv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emf"/><Relationship Id="rId9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svg"/><Relationship Id="rId11" Type="http://schemas.openxmlformats.org/officeDocument/2006/relationships/image" Target="../media/image76.png"/><Relationship Id="rId5" Type="http://schemas.openxmlformats.org/officeDocument/2006/relationships/image" Target="../media/image54.png"/><Relationship Id="rId10" Type="http://schemas.openxmlformats.org/officeDocument/2006/relationships/image" Target="../media/image75.png"/><Relationship Id="rId4" Type="http://schemas.openxmlformats.org/officeDocument/2006/relationships/image" Target="../media/image53.svg"/><Relationship Id="rId9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65.emf"/><Relationship Id="rId10" Type="http://schemas.openxmlformats.org/officeDocument/2006/relationships/image" Target="../media/image84.svg"/><Relationship Id="rId4" Type="http://schemas.openxmlformats.org/officeDocument/2006/relationships/image" Target="../media/image79.sv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1.png"/><Relationship Id="rId7" Type="http://schemas.openxmlformats.org/officeDocument/2006/relationships/image" Target="../media/image91.svg"/><Relationship Id="rId12" Type="http://schemas.openxmlformats.org/officeDocument/2006/relationships/image" Target="../media/image95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sv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19" Type="http://schemas.openxmlformats.org/officeDocument/2006/relationships/image" Target="../media/image102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115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136.svg"/><Relationship Id="rId4" Type="http://schemas.openxmlformats.org/officeDocument/2006/relationships/image" Target="../media/image16.svg"/><Relationship Id="rId9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DB02-3F17-AD57-644A-EDB017102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4774096-C769-66CF-88F1-8AE4EE24DD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6267" r="8219" b="8110"/>
          <a:stretch/>
        </p:blipFill>
        <p:spPr>
          <a:xfrm>
            <a:off x="-34321" y="0"/>
            <a:ext cx="12211049" cy="685799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513D42-1721-B622-B991-3AFDA051C928}"/>
              </a:ext>
            </a:extLst>
          </p:cNvPr>
          <p:cNvSpPr/>
          <p:nvPr/>
        </p:nvSpPr>
        <p:spPr>
          <a:xfrm>
            <a:off x="-34321" y="1529229"/>
            <a:ext cx="12211049" cy="162877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8C7CBA-1F09-6B65-6449-27FFB6B96C45}"/>
              </a:ext>
            </a:extLst>
          </p:cNvPr>
          <p:cNvSpPr txBox="1"/>
          <p:nvPr/>
        </p:nvSpPr>
        <p:spPr>
          <a:xfrm>
            <a:off x="683379" y="1497230"/>
            <a:ext cx="76775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Mission Nutrition: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Cooking Up Healthy Habits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5DA5EB-C271-103C-BBD7-090F5F4DE0CE}"/>
              </a:ext>
            </a:extLst>
          </p:cNvPr>
          <p:cNvSpPr txBox="1"/>
          <p:nvPr/>
        </p:nvSpPr>
        <p:spPr>
          <a:xfrm>
            <a:off x="640833" y="5963891"/>
            <a:ext cx="381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Enter Date Here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5B4ECCC3-3C94-914D-A037-9A1DFE4E1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5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3EBEED-EA89-4157-885E-4B726011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78B"/>
                </a:solidFill>
              </a:rPr>
              <a:t>Calcium </a:t>
            </a: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31209D1-EF16-4E49-B97B-03B028D0C9FC}"/>
              </a:ext>
            </a:extLst>
          </p:cNvPr>
          <p:cNvSpPr/>
          <p:nvPr/>
        </p:nvSpPr>
        <p:spPr>
          <a:xfrm>
            <a:off x="4030650" y="281876"/>
            <a:ext cx="3598642" cy="2320948"/>
          </a:xfrm>
          <a:prstGeom prst="wedgeEllipseCallout">
            <a:avLst>
              <a:gd name="adj1" fmla="val 1809"/>
              <a:gd name="adj2" fmla="val 66302"/>
            </a:avLst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778B"/>
                </a:solidFill>
              </a:rPr>
              <a:t>What is calcium needed for in our body?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77A2FF-31AB-8BD7-01F0-E5F7C80931D1}"/>
              </a:ext>
            </a:extLst>
          </p:cNvPr>
          <p:cNvGrpSpPr/>
          <p:nvPr/>
        </p:nvGrpSpPr>
        <p:grpSpPr>
          <a:xfrm>
            <a:off x="716889" y="2683550"/>
            <a:ext cx="2897842" cy="3488856"/>
            <a:chOff x="8362604" y="3152058"/>
            <a:chExt cx="2897842" cy="348885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79258D6-4D43-0B22-74C7-7126983FA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23971" r="12116"/>
            <a:stretch/>
          </p:blipFill>
          <p:spPr>
            <a:xfrm>
              <a:off x="9122245" y="4877169"/>
              <a:ext cx="2138201" cy="176374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ABD74E3-8432-9683-901B-CAFE9B77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62604" y="3152058"/>
              <a:ext cx="1016470" cy="2943528"/>
            </a:xfrm>
            <a:prstGeom prst="rect">
              <a:avLst/>
            </a:prstGeom>
          </p:spPr>
        </p:pic>
      </p:grp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5429C60D-4B01-BB98-73CE-A95C91F68083}"/>
              </a:ext>
            </a:extLst>
          </p:cNvPr>
          <p:cNvSpPr/>
          <p:nvPr/>
        </p:nvSpPr>
        <p:spPr>
          <a:xfrm>
            <a:off x="3623568" y="3845615"/>
            <a:ext cx="3293145" cy="2247613"/>
          </a:xfrm>
          <a:prstGeom prst="wedgeEllipseCallout">
            <a:avLst>
              <a:gd name="adj1" fmla="val -43236"/>
              <a:gd name="adj2" fmla="val -55164"/>
            </a:avLst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778B"/>
                </a:solidFill>
              </a:rPr>
              <a:t>Where are these on our Eatwell Guide?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1D6A606-C6BF-FE79-C42E-3F4E6139C347}"/>
              </a:ext>
            </a:extLst>
          </p:cNvPr>
          <p:cNvSpPr/>
          <p:nvPr/>
        </p:nvSpPr>
        <p:spPr>
          <a:xfrm>
            <a:off x="8519261" y="4050339"/>
            <a:ext cx="3174158" cy="2156917"/>
          </a:xfrm>
          <a:prstGeom prst="wedgeEllipseCallout">
            <a:avLst>
              <a:gd name="adj1" fmla="val -17047"/>
              <a:gd name="adj2" fmla="val -67882"/>
            </a:avLst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778B"/>
                </a:solidFill>
              </a:rPr>
              <a:t>How can we fit these into our meals?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995C9A-8A94-F230-BEBB-D6F6877DE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4819" y="2449009"/>
            <a:ext cx="2829647" cy="135504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0AECEC1-6458-5669-6EBF-C39D2297F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43949" y="2385579"/>
            <a:ext cx="1803574" cy="14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A667CDF-BF26-2780-F7ED-6AEAAE247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121" y="870089"/>
            <a:ext cx="8233484" cy="56612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A9A000-2A3E-27B7-996E-F8E4D335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Fats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FD771A9-CA2E-3481-FC60-EFBA294573C3}"/>
              </a:ext>
            </a:extLst>
          </p:cNvPr>
          <p:cNvSpPr/>
          <p:nvPr/>
        </p:nvSpPr>
        <p:spPr>
          <a:xfrm>
            <a:off x="558618" y="1330969"/>
            <a:ext cx="3300913" cy="2098031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Where does this sit on the plate?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BDC59B4-0104-AA94-D5BB-A42F63E284AC}"/>
              </a:ext>
            </a:extLst>
          </p:cNvPr>
          <p:cNvSpPr/>
          <p:nvPr/>
        </p:nvSpPr>
        <p:spPr>
          <a:xfrm>
            <a:off x="3767603" y="735645"/>
            <a:ext cx="8291477" cy="5960788"/>
          </a:xfrm>
          <a:custGeom>
            <a:avLst/>
            <a:gdLst>
              <a:gd name="connsiteX0" fmla="*/ 2413191 w 8291477"/>
              <a:gd name="connsiteY0" fmla="*/ 103128 h 5960788"/>
              <a:gd name="connsiteX1" fmla="*/ 646268 w 8291477"/>
              <a:gd name="connsiteY1" fmla="*/ 1485041 h 5960788"/>
              <a:gd name="connsiteX2" fmla="*/ 0 w 8291477"/>
              <a:gd name="connsiteY2" fmla="*/ 2866953 h 5960788"/>
              <a:gd name="connsiteX3" fmla="*/ 653143 w 8291477"/>
              <a:gd name="connsiteY3" fmla="*/ 3953233 h 5960788"/>
              <a:gd name="connsiteX4" fmla="*/ 1285660 w 8291477"/>
              <a:gd name="connsiteY4" fmla="*/ 4668253 h 5960788"/>
              <a:gd name="connsiteX5" fmla="*/ 2344439 w 8291477"/>
              <a:gd name="connsiteY5" fmla="*/ 5383272 h 5960788"/>
              <a:gd name="connsiteX6" fmla="*/ 5610153 w 8291477"/>
              <a:gd name="connsiteY6" fmla="*/ 5892036 h 5960788"/>
              <a:gd name="connsiteX7" fmla="*/ 8140223 w 8291477"/>
              <a:gd name="connsiteY7" fmla="*/ 5960788 h 5960788"/>
              <a:gd name="connsiteX8" fmla="*/ 8257101 w 8291477"/>
              <a:gd name="connsiteY8" fmla="*/ 5713281 h 5960788"/>
              <a:gd name="connsiteX9" fmla="*/ 8291477 w 8291477"/>
              <a:gd name="connsiteY9" fmla="*/ 3093835 h 5960788"/>
              <a:gd name="connsiteX10" fmla="*/ 8270851 w 8291477"/>
              <a:gd name="connsiteY10" fmla="*/ 3011332 h 5960788"/>
              <a:gd name="connsiteX11" fmla="*/ 8126472 w 8291477"/>
              <a:gd name="connsiteY11" fmla="*/ 1065654 h 5960788"/>
              <a:gd name="connsiteX12" fmla="*/ 5562027 w 8291477"/>
              <a:gd name="connsiteY12" fmla="*/ 6875 h 5960788"/>
              <a:gd name="connsiteX13" fmla="*/ 3437594 w 8291477"/>
              <a:gd name="connsiteY13" fmla="*/ 0 h 5960788"/>
              <a:gd name="connsiteX14" fmla="*/ 2413191 w 8291477"/>
              <a:gd name="connsiteY14" fmla="*/ 103128 h 596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91477" h="5960788">
                <a:moveTo>
                  <a:pt x="2413191" y="103128"/>
                </a:moveTo>
                <a:lnTo>
                  <a:pt x="646268" y="1485041"/>
                </a:lnTo>
                <a:lnTo>
                  <a:pt x="0" y="2866953"/>
                </a:lnTo>
                <a:lnTo>
                  <a:pt x="653143" y="3953233"/>
                </a:lnTo>
                <a:lnTo>
                  <a:pt x="1285660" y="4668253"/>
                </a:lnTo>
                <a:lnTo>
                  <a:pt x="2344439" y="5383272"/>
                </a:lnTo>
                <a:lnTo>
                  <a:pt x="5610153" y="5892036"/>
                </a:lnTo>
                <a:lnTo>
                  <a:pt x="8140223" y="5960788"/>
                </a:lnTo>
                <a:lnTo>
                  <a:pt x="8257101" y="5713281"/>
                </a:lnTo>
                <a:lnTo>
                  <a:pt x="8291477" y="3093835"/>
                </a:lnTo>
                <a:lnTo>
                  <a:pt x="8270851" y="3011332"/>
                </a:lnTo>
                <a:lnTo>
                  <a:pt x="8126472" y="1065654"/>
                </a:lnTo>
                <a:lnTo>
                  <a:pt x="5562027" y="6875"/>
                </a:lnTo>
                <a:lnTo>
                  <a:pt x="3437594" y="0"/>
                </a:lnTo>
                <a:lnTo>
                  <a:pt x="2413191" y="103128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086EF-0DF9-848C-724C-67A8B27F8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506289-7EA4-560C-756B-69813E469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99" y="1417124"/>
            <a:ext cx="4865780" cy="626187"/>
          </a:xfrm>
        </p:spPr>
        <p:txBody>
          <a:bodyPr>
            <a:normAutofit/>
          </a:bodyPr>
          <a:lstStyle/>
          <a:p>
            <a:r>
              <a:rPr lang="en-US" dirty="0"/>
              <a:t>There are two types of fats: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4E5881-573D-E18B-3111-02CB6AFC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Fats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D4FFBB4-EBD5-33F2-DDE8-BA99BA379DE3}"/>
              </a:ext>
            </a:extLst>
          </p:cNvPr>
          <p:cNvSpPr txBox="1">
            <a:spLocks/>
          </p:cNvSpPr>
          <p:nvPr/>
        </p:nvSpPr>
        <p:spPr>
          <a:xfrm>
            <a:off x="7082710" y="2372479"/>
            <a:ext cx="3019563" cy="562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Unsaturated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298A4FFF-8C7F-848F-9930-F1398F405024}"/>
              </a:ext>
            </a:extLst>
          </p:cNvPr>
          <p:cNvSpPr txBox="1">
            <a:spLocks/>
          </p:cNvSpPr>
          <p:nvPr/>
        </p:nvSpPr>
        <p:spPr>
          <a:xfrm>
            <a:off x="396897" y="2420199"/>
            <a:ext cx="3644502" cy="446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Saturated</a:t>
            </a:r>
          </a:p>
        </p:txBody>
      </p:sp>
      <p:pic>
        <p:nvPicPr>
          <p:cNvPr id="19" name="Cheese">
            <a:extLst>
              <a:ext uri="{FF2B5EF4-FFF2-40B4-BE49-F238E27FC236}">
                <a16:creationId xmlns:a16="http://schemas.microsoft.com/office/drawing/2014/main" id="{A6A40D96-98CB-91FA-E048-8A3B0EB4C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971" r="12116"/>
          <a:stretch/>
        </p:blipFill>
        <p:spPr>
          <a:xfrm>
            <a:off x="632517" y="3255803"/>
            <a:ext cx="1823648" cy="1504279"/>
          </a:xfrm>
          <a:prstGeom prst="rect">
            <a:avLst/>
          </a:prstGeom>
        </p:spPr>
      </p:pic>
      <p:pic>
        <p:nvPicPr>
          <p:cNvPr id="20" name="Veg Oil">
            <a:extLst>
              <a:ext uri="{FF2B5EF4-FFF2-40B4-BE49-F238E27FC236}">
                <a16:creationId xmlns:a16="http://schemas.microsoft.com/office/drawing/2014/main" id="{B5AAF8BA-9109-D32A-3B74-03676662E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705" y="3278218"/>
            <a:ext cx="798357" cy="25192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230FB2B-0BF5-A6E2-2BF3-5F3C6AB0BC38}"/>
              </a:ext>
            </a:extLst>
          </p:cNvPr>
          <p:cNvGrpSpPr/>
          <p:nvPr/>
        </p:nvGrpSpPr>
        <p:grpSpPr>
          <a:xfrm>
            <a:off x="3202313" y="3046033"/>
            <a:ext cx="1974696" cy="1658152"/>
            <a:chOff x="5607050" y="2781300"/>
            <a:chExt cx="1974696" cy="16581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0B0CF15-11B8-E5FB-8FF1-95EABC484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07050" y="2781300"/>
              <a:ext cx="977900" cy="12954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0785AC2-355D-8488-AE00-38398B8D7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1730" t="16390" r="7669"/>
            <a:stretch/>
          </p:blipFill>
          <p:spPr>
            <a:xfrm>
              <a:off x="6199834" y="3324516"/>
              <a:ext cx="1381912" cy="1114936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326FED9E-C796-B4E4-24E0-817A600528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78111" y="4916623"/>
            <a:ext cx="1485900" cy="1333500"/>
          </a:xfrm>
          <a:prstGeom prst="rect">
            <a:avLst/>
          </a:prstGeom>
        </p:spPr>
      </p:pic>
      <p:pic>
        <p:nvPicPr>
          <p:cNvPr id="27" name="Picture 26" descr="A close up of a block of butter&#10;&#10;Description automatically generated">
            <a:extLst>
              <a:ext uri="{FF2B5EF4-FFF2-40B4-BE49-F238E27FC236}">
                <a16:creationId xmlns:a16="http://schemas.microsoft.com/office/drawing/2014/main" id="{BF0620CB-CC1C-F005-E571-5C1C38FA5E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75" y="4704185"/>
            <a:ext cx="1636823" cy="12954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9376593-6DFA-1C5B-BC18-8B28BFDE5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93735" y="3254398"/>
            <a:ext cx="1455293" cy="1282044"/>
          </a:xfrm>
          <a:prstGeom prst="rect">
            <a:avLst/>
          </a:prstGeom>
        </p:spPr>
      </p:pic>
      <p:pic>
        <p:nvPicPr>
          <p:cNvPr id="34" name="Picture 33" descr="A close up of different types of nuts&#10;&#10;Description automatically generated">
            <a:extLst>
              <a:ext uri="{FF2B5EF4-FFF2-40B4-BE49-F238E27FC236}">
                <a16:creationId xmlns:a16="http://schemas.microsoft.com/office/drawing/2014/main" id="{1276EB81-F132-939A-83F0-8361D6B3AE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68" y="4704185"/>
            <a:ext cx="2309625" cy="13233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AD145CE-A189-25BB-145E-B105E2A284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447207" y="639034"/>
            <a:ext cx="333814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8870C-0AC0-88AE-F5D4-39780F49B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0BE57D-59DE-3DF8-ECD7-D68B806AF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18156"/>
            <a:ext cx="3597110" cy="603149"/>
          </a:xfrm>
        </p:spPr>
        <p:txBody>
          <a:bodyPr/>
          <a:lstStyle/>
          <a:p>
            <a:r>
              <a:rPr lang="en-US" dirty="0"/>
              <a:t>Swap fats in meals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F99FCB-FFA7-100B-3755-5FF5B4A5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Fats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8B0737-1F03-460B-EB95-F4DCF2180C35}"/>
              </a:ext>
            </a:extLst>
          </p:cNvPr>
          <p:cNvGrpSpPr/>
          <p:nvPr/>
        </p:nvGrpSpPr>
        <p:grpSpPr>
          <a:xfrm>
            <a:off x="2761826" y="2424535"/>
            <a:ext cx="2487709" cy="2951760"/>
            <a:chOff x="2761826" y="2424535"/>
            <a:chExt cx="2487709" cy="29517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3102CA-F389-384D-AB18-11F5AE121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870" y="2424535"/>
              <a:ext cx="1286665" cy="29517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09CDEC-3C08-19F3-7468-700221C2F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1826" y="3619474"/>
              <a:ext cx="1016000" cy="11303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B0770E-5A5F-21E1-BD8F-08FEDBE8B329}"/>
              </a:ext>
            </a:extLst>
          </p:cNvPr>
          <p:cNvGrpSpPr/>
          <p:nvPr/>
        </p:nvGrpSpPr>
        <p:grpSpPr>
          <a:xfrm>
            <a:off x="7980094" y="3280978"/>
            <a:ext cx="3775256" cy="1637636"/>
            <a:chOff x="7980094" y="3280978"/>
            <a:chExt cx="3775256" cy="163763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C106472-56ED-3B58-168B-8DFB174D9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6850" y="3280978"/>
              <a:ext cx="2658500" cy="16376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8E4B75-912D-7C4A-5A3B-DA0822EE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0094" y="3619474"/>
              <a:ext cx="1016000" cy="1130300"/>
            </a:xfrm>
            <a:prstGeom prst="rect">
              <a:avLst/>
            </a:prstGeom>
          </p:spPr>
        </p:pic>
      </p:grpSp>
      <p:pic>
        <p:nvPicPr>
          <p:cNvPr id="3" name="Picture 2" descr="A close up of a block of butter&#10;&#10;Description automatically generated">
            <a:extLst>
              <a:ext uri="{FF2B5EF4-FFF2-40B4-BE49-F238E27FC236}">
                <a16:creationId xmlns:a16="http://schemas.microsoft.com/office/drawing/2014/main" id="{49F95064-01A3-DC63-42B1-E7465C3C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3" y="3392173"/>
            <a:ext cx="2002629" cy="158490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F8C684C-0D48-8379-E352-53DF97C8B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6790" y="3506347"/>
            <a:ext cx="1791353" cy="13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1A84A-4252-5CFB-3DD5-B7B3B35CD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1ED1886-DD9F-C67B-A80E-9A459CC29B67}"/>
              </a:ext>
            </a:extLst>
          </p:cNvPr>
          <p:cNvGrpSpPr/>
          <p:nvPr/>
        </p:nvGrpSpPr>
        <p:grpSpPr>
          <a:xfrm>
            <a:off x="2761826" y="2424535"/>
            <a:ext cx="2487709" cy="2951760"/>
            <a:chOff x="2761826" y="2424535"/>
            <a:chExt cx="2487709" cy="2951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A7B9BF-E2EC-3F43-9B73-78A04A4C3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870" y="2424535"/>
              <a:ext cx="1286665" cy="29517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6821DA-63B2-41DD-8AB4-878B441A7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1826" y="3619474"/>
              <a:ext cx="1016000" cy="11303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01B1A4-3014-77BE-46AD-709DD41D2500}"/>
              </a:ext>
            </a:extLst>
          </p:cNvPr>
          <p:cNvGrpSpPr/>
          <p:nvPr/>
        </p:nvGrpSpPr>
        <p:grpSpPr>
          <a:xfrm>
            <a:off x="7980094" y="3280978"/>
            <a:ext cx="3775256" cy="1637636"/>
            <a:chOff x="7980094" y="3280978"/>
            <a:chExt cx="3775256" cy="163763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606AFE7-BF7B-A8A6-9783-0BD6FCBBD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6850" y="3280978"/>
              <a:ext cx="2658500" cy="16376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3AC97E-4B22-AFD2-2358-00E20E3A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0094" y="3619474"/>
              <a:ext cx="1016000" cy="1130300"/>
            </a:xfrm>
            <a:prstGeom prst="rect">
              <a:avLst/>
            </a:prstGeom>
          </p:spPr>
        </p:pic>
      </p:grpSp>
      <p:pic>
        <p:nvPicPr>
          <p:cNvPr id="13" name="Picture 12" descr="A close up of a block of butter&#10;&#10;Description automatically generated">
            <a:extLst>
              <a:ext uri="{FF2B5EF4-FFF2-40B4-BE49-F238E27FC236}">
                <a16:creationId xmlns:a16="http://schemas.microsoft.com/office/drawing/2014/main" id="{54BC8EFA-FA1A-57B3-1C7E-5330DEF56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3" y="3392173"/>
            <a:ext cx="2002629" cy="158490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C3AFF04-7411-75CA-EA5D-52C8A078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6790" y="3506347"/>
            <a:ext cx="1791353" cy="134351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826B1-A526-8293-2B55-B7F9607E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18156"/>
            <a:ext cx="3597110" cy="603149"/>
          </a:xfrm>
        </p:spPr>
        <p:txBody>
          <a:bodyPr/>
          <a:lstStyle/>
          <a:p>
            <a:r>
              <a:rPr lang="en-US" dirty="0"/>
              <a:t>Swap fats in meals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E35D9E-BAF1-D7BE-491B-6D118658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Fats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D9B7D935-F0F0-BA93-B5CC-7FB2C01C09C2}"/>
              </a:ext>
            </a:extLst>
          </p:cNvPr>
          <p:cNvSpPr/>
          <p:nvPr/>
        </p:nvSpPr>
        <p:spPr>
          <a:xfrm>
            <a:off x="1940923" y="1147012"/>
            <a:ext cx="8308799" cy="4996800"/>
          </a:xfrm>
          <a:prstGeom prst="roundRect">
            <a:avLst>
              <a:gd name="adj" fmla="val 5096"/>
            </a:avLst>
          </a:prstGeom>
          <a:solidFill>
            <a:schemeClr val="accent1"/>
          </a:solidFill>
          <a:ln>
            <a:noFill/>
          </a:ln>
          <a:effectLst>
            <a:outerShdw blurRad="770180" dist="147179" dir="5400000" sx="99025" sy="99025" algn="ctr" rotWithShape="0">
              <a:schemeClr val="accent3">
                <a:alpha val="7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24A7BA-ECCB-BE7B-76DF-3AAC06AC2BFC}"/>
              </a:ext>
            </a:extLst>
          </p:cNvPr>
          <p:cNvCxnSpPr>
            <a:cxnSpLocks/>
          </p:cNvCxnSpPr>
          <p:nvPr/>
        </p:nvCxnSpPr>
        <p:spPr>
          <a:xfrm>
            <a:off x="6051197" y="2205030"/>
            <a:ext cx="0" cy="588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88CF84-1DF6-E83E-6290-F004788BC15C}"/>
              </a:ext>
            </a:extLst>
          </p:cNvPr>
          <p:cNvSpPr txBox="1"/>
          <p:nvPr/>
        </p:nvSpPr>
        <p:spPr>
          <a:xfrm>
            <a:off x="2497066" y="1544724"/>
            <a:ext cx="291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Saturated Fat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D2D147-F58A-7010-258D-640D0D3012ED}"/>
              </a:ext>
            </a:extLst>
          </p:cNvPr>
          <p:cNvSpPr txBox="1"/>
          <p:nvPr/>
        </p:nvSpPr>
        <p:spPr>
          <a:xfrm>
            <a:off x="6659848" y="1544724"/>
            <a:ext cx="320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Unsaturated Fat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BAC3CC-5611-7A75-77C2-504458A98DD7}"/>
              </a:ext>
            </a:extLst>
          </p:cNvPr>
          <p:cNvSpPr txBox="1"/>
          <p:nvPr/>
        </p:nvSpPr>
        <p:spPr>
          <a:xfrm>
            <a:off x="5637786" y="1544724"/>
            <a:ext cx="79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or</a:t>
            </a:r>
          </a:p>
        </p:txBody>
      </p:sp>
      <p:pic>
        <p:nvPicPr>
          <p:cNvPr id="24" name="Picture 23" descr="A pile of different types of nuts&#10;&#10;Description automatically generated">
            <a:extLst>
              <a:ext uri="{FF2B5EF4-FFF2-40B4-BE49-F238E27FC236}">
                <a16:creationId xmlns:a16="http://schemas.microsoft.com/office/drawing/2014/main" id="{AB8E93F2-F21F-AC80-E9EF-171CEDABBC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61" y="2717820"/>
            <a:ext cx="1870836" cy="15448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EA5F90-C921-30AD-A747-8004817AC5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675" y="4425375"/>
            <a:ext cx="2401200" cy="12856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A1A20A-7988-2865-932E-C77B16080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7" y="3063750"/>
            <a:ext cx="1906225" cy="1481409"/>
          </a:xfrm>
          <a:prstGeom prst="rect">
            <a:avLst/>
          </a:prstGeom>
        </p:spPr>
      </p:pic>
      <p:pic>
        <p:nvPicPr>
          <p:cNvPr id="27" name="Picture 26" descr="A bottle of oil with yellow liquid and flowers&#10;&#10;Description automatically generated">
            <a:extLst>
              <a:ext uri="{FF2B5EF4-FFF2-40B4-BE49-F238E27FC236}">
                <a16:creationId xmlns:a16="http://schemas.microsoft.com/office/drawing/2014/main" id="{560D9CF7-55EB-6F34-8052-A2E43FFED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77" y="3124063"/>
            <a:ext cx="1572870" cy="25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A402B-11AF-B0B3-F97F-3A9BEFF5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0C21D3-69D9-0F4A-96C1-3EAD7BB9F941}"/>
              </a:ext>
            </a:extLst>
          </p:cNvPr>
          <p:cNvGrpSpPr/>
          <p:nvPr/>
        </p:nvGrpSpPr>
        <p:grpSpPr>
          <a:xfrm>
            <a:off x="2761826" y="2424535"/>
            <a:ext cx="2487709" cy="2951760"/>
            <a:chOff x="2761826" y="2424535"/>
            <a:chExt cx="2487709" cy="29517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2C50E5-1EC6-7759-242A-CF4A2CA28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870" y="2424535"/>
              <a:ext cx="1286665" cy="29517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C6337A-3B57-DB70-07B3-E3F5276C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1826" y="3619474"/>
              <a:ext cx="1016000" cy="11303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841141-21F5-7BD3-7F06-56225D154B07}"/>
              </a:ext>
            </a:extLst>
          </p:cNvPr>
          <p:cNvGrpSpPr/>
          <p:nvPr/>
        </p:nvGrpSpPr>
        <p:grpSpPr>
          <a:xfrm>
            <a:off x="7980094" y="3280978"/>
            <a:ext cx="3775256" cy="1637636"/>
            <a:chOff x="7980094" y="3280978"/>
            <a:chExt cx="3775256" cy="163763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DA6A9C9-CB1C-583C-F5A4-F5C422D3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6850" y="3280978"/>
              <a:ext cx="2658500" cy="163763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62EF044-3E6C-0BC7-2FF3-DA7C295A3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0094" y="3619474"/>
              <a:ext cx="1016000" cy="1130300"/>
            </a:xfrm>
            <a:prstGeom prst="rect">
              <a:avLst/>
            </a:prstGeom>
          </p:spPr>
        </p:pic>
      </p:grpSp>
      <p:pic>
        <p:nvPicPr>
          <p:cNvPr id="32" name="Picture 31" descr="A close up of a block of butter&#10;&#10;Description automatically generated">
            <a:extLst>
              <a:ext uri="{FF2B5EF4-FFF2-40B4-BE49-F238E27FC236}">
                <a16:creationId xmlns:a16="http://schemas.microsoft.com/office/drawing/2014/main" id="{01F62EEB-803B-A614-9860-55F4D1B7D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3" y="3392173"/>
            <a:ext cx="2002629" cy="158490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CF794AC-37E9-99F0-47D6-9FAA1BCF3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6790" y="3506347"/>
            <a:ext cx="1791353" cy="134351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568E2A-7012-0843-6EBE-CF6C237B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18156"/>
            <a:ext cx="3597110" cy="603149"/>
          </a:xfrm>
        </p:spPr>
        <p:txBody>
          <a:bodyPr/>
          <a:lstStyle/>
          <a:p>
            <a:r>
              <a:rPr lang="en-US" dirty="0"/>
              <a:t>Swap fats in meals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11BD-93E1-AD6E-FC00-0A6ADEA8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Saturated Fats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C17EDE36-4460-8F0B-8658-E47941D5FD0B}"/>
              </a:ext>
            </a:extLst>
          </p:cNvPr>
          <p:cNvSpPr/>
          <p:nvPr/>
        </p:nvSpPr>
        <p:spPr>
          <a:xfrm>
            <a:off x="1940923" y="1147012"/>
            <a:ext cx="8308799" cy="4996800"/>
          </a:xfrm>
          <a:prstGeom prst="roundRect">
            <a:avLst>
              <a:gd name="adj" fmla="val 5096"/>
            </a:avLst>
          </a:prstGeom>
          <a:solidFill>
            <a:schemeClr val="accent1"/>
          </a:solidFill>
          <a:ln>
            <a:noFill/>
          </a:ln>
          <a:effectLst>
            <a:outerShdw blurRad="770180" dist="147179" dir="5400000" sx="99025" sy="99025" algn="ctr" rotWithShape="0">
              <a:schemeClr val="accent3">
                <a:alpha val="7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FB4815-2863-1C8C-C2E9-8F8B0A7A9C6D}"/>
              </a:ext>
            </a:extLst>
          </p:cNvPr>
          <p:cNvSpPr txBox="1"/>
          <p:nvPr/>
        </p:nvSpPr>
        <p:spPr>
          <a:xfrm>
            <a:off x="2497066" y="1544724"/>
            <a:ext cx="291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Saturated Fat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A01A9-82BD-75C1-1CF8-364AB037BB60}"/>
              </a:ext>
            </a:extLst>
          </p:cNvPr>
          <p:cNvSpPr txBox="1"/>
          <p:nvPr/>
        </p:nvSpPr>
        <p:spPr>
          <a:xfrm>
            <a:off x="6659848" y="1544724"/>
            <a:ext cx="320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Unsaturated Fat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827DDE-4B19-34A8-141A-0C59A7DBD6A7}"/>
              </a:ext>
            </a:extLst>
          </p:cNvPr>
          <p:cNvSpPr txBox="1"/>
          <p:nvPr/>
        </p:nvSpPr>
        <p:spPr>
          <a:xfrm>
            <a:off x="5637786" y="1544724"/>
            <a:ext cx="79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or</a:t>
            </a:r>
          </a:p>
        </p:txBody>
      </p:sp>
      <p:pic>
        <p:nvPicPr>
          <p:cNvPr id="5" name="Picture 4" descr="A pile of different types of nuts&#10;&#10;Description automatically generated">
            <a:extLst>
              <a:ext uri="{FF2B5EF4-FFF2-40B4-BE49-F238E27FC236}">
                <a16:creationId xmlns:a16="http://schemas.microsoft.com/office/drawing/2014/main" id="{1F049811-FEE8-1C00-4AA7-D4235F335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29" y="3475408"/>
            <a:ext cx="1870836" cy="1544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41087-943A-1AA5-DC08-9AA69DF1B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5245" y="2818425"/>
            <a:ext cx="2401200" cy="1285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D68B2-6178-349F-EFAE-6B09C20EAD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36" y="4085202"/>
            <a:ext cx="1906225" cy="1481409"/>
          </a:xfrm>
          <a:prstGeom prst="rect">
            <a:avLst/>
          </a:prstGeom>
        </p:spPr>
      </p:pic>
      <p:pic>
        <p:nvPicPr>
          <p:cNvPr id="9" name="Picture 8" descr="A bottle of oil with yellow liquid and flowers&#10;&#10;Description automatically generated">
            <a:extLst>
              <a:ext uri="{FF2B5EF4-FFF2-40B4-BE49-F238E27FC236}">
                <a16:creationId xmlns:a16="http://schemas.microsoft.com/office/drawing/2014/main" id="{3391D81E-C751-202A-E7D5-C54EF10E08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65" y="3124063"/>
            <a:ext cx="1572870" cy="25455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F9081D-E2A2-53B2-DCEA-EB4D974BFE9E}"/>
              </a:ext>
            </a:extLst>
          </p:cNvPr>
          <p:cNvCxnSpPr>
            <a:cxnSpLocks/>
          </p:cNvCxnSpPr>
          <p:nvPr/>
        </p:nvCxnSpPr>
        <p:spPr>
          <a:xfrm>
            <a:off x="6051198" y="2205030"/>
            <a:ext cx="0" cy="35600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46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81271-3E00-E1AE-4FFA-16A997CE6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118" y="3239022"/>
            <a:ext cx="2752729" cy="2590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cs typeface="Arial"/>
              </a:rPr>
              <a:t>Natural sugars found in fruit are better for you than added unnatural sugars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A9A000-2A3E-27B7-996E-F8E4D335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Sugar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3264C-C08C-C922-A2B1-5C57BD49BD4C}"/>
              </a:ext>
            </a:extLst>
          </p:cNvPr>
          <p:cNvGrpSpPr/>
          <p:nvPr/>
        </p:nvGrpSpPr>
        <p:grpSpPr>
          <a:xfrm>
            <a:off x="7703532" y="2849766"/>
            <a:ext cx="4114800" cy="3258235"/>
            <a:chOff x="559102" y="2890502"/>
            <a:chExt cx="4114800" cy="32582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27A8AF-4B5D-701A-516B-835932BCF9AD}"/>
                </a:ext>
              </a:extLst>
            </p:cNvPr>
            <p:cNvGrpSpPr/>
            <p:nvPr/>
          </p:nvGrpSpPr>
          <p:grpSpPr>
            <a:xfrm>
              <a:off x="671688" y="2890502"/>
              <a:ext cx="1944814" cy="1633060"/>
              <a:chOff x="5607050" y="2781300"/>
              <a:chExt cx="1974696" cy="1658152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38B159DC-EE1F-01A7-C669-66149EE01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07050" y="2781300"/>
                <a:ext cx="977900" cy="1295400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48639CC0-4E9C-5CD0-3005-94422BD89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11730" t="16390" r="7669"/>
              <a:stretch/>
            </p:blipFill>
            <p:spPr>
              <a:xfrm>
                <a:off x="6199834" y="3324516"/>
                <a:ext cx="1381912" cy="1114936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D8EF608-BE9F-55E5-03A2-F82AC182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81812" y="3307565"/>
              <a:ext cx="1485900" cy="13335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055A4-CB21-EA13-634B-CADDA1F75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102" y="4472337"/>
              <a:ext cx="4114800" cy="1676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4CD83-2D8B-8A32-FFFF-F637AB04750C}"/>
              </a:ext>
            </a:extLst>
          </p:cNvPr>
          <p:cNvGrpSpPr/>
          <p:nvPr/>
        </p:nvGrpSpPr>
        <p:grpSpPr>
          <a:xfrm>
            <a:off x="511086" y="2134136"/>
            <a:ext cx="10816062" cy="562611"/>
            <a:chOff x="511086" y="1759157"/>
            <a:chExt cx="10816062" cy="562611"/>
          </a:xfrm>
        </p:grpSpPr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13B4A832-EBB2-F144-B92C-F8104D146973}"/>
                </a:ext>
              </a:extLst>
            </p:cNvPr>
            <p:cNvSpPr txBox="1">
              <a:spLocks/>
            </p:cNvSpPr>
            <p:nvPr/>
          </p:nvSpPr>
          <p:spPr>
            <a:xfrm>
              <a:off x="7904571" y="1759157"/>
              <a:ext cx="3422577" cy="5626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Unnatural sugar</a:t>
              </a:r>
            </a:p>
          </p:txBody>
        </p:sp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5CA500E3-3AB3-0B1F-7014-A347D4D9DDCE}"/>
                </a:ext>
              </a:extLst>
            </p:cNvPr>
            <p:cNvSpPr txBox="1">
              <a:spLocks/>
            </p:cNvSpPr>
            <p:nvPr/>
          </p:nvSpPr>
          <p:spPr>
            <a:xfrm>
              <a:off x="511086" y="1806877"/>
              <a:ext cx="3644502" cy="4467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Natural sugar</a:t>
              </a:r>
            </a:p>
          </p:txBody>
        </p:sp>
        <p:sp>
          <p:nvSpPr>
            <p:cNvPr id="18" name="Content Placeholder 1">
              <a:extLst>
                <a:ext uri="{FF2B5EF4-FFF2-40B4-BE49-F238E27FC236}">
                  <a16:creationId xmlns:a16="http://schemas.microsoft.com/office/drawing/2014/main" id="{C8579346-2595-8E0C-2E8A-8DCBC9C6188D}"/>
                </a:ext>
              </a:extLst>
            </p:cNvPr>
            <p:cNvSpPr txBox="1">
              <a:spLocks/>
            </p:cNvSpPr>
            <p:nvPr/>
          </p:nvSpPr>
          <p:spPr>
            <a:xfrm>
              <a:off x="5345865" y="1806877"/>
              <a:ext cx="1115644" cy="4467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vs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4542686-0F39-F680-BD61-67672C4146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626" y="3242132"/>
            <a:ext cx="3756182" cy="259047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1F6750D-AE0D-3E1E-9A12-32D6410598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37444" y="572383"/>
            <a:ext cx="4875568" cy="10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73FB-9E91-1B9E-2351-22177A28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CCC5A-8E7A-8D30-4E97-593CB8E5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18157"/>
            <a:ext cx="5271894" cy="610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cs typeface="Arial"/>
              </a:rPr>
              <a:t>Ways to reduce sugar </a:t>
            </a:r>
          </a:p>
          <a:p>
            <a:pPr marL="457200" indent="-457200">
              <a:buChar char="•"/>
            </a:pPr>
            <a:endParaRPr lang="en-US" dirty="0">
              <a:cs typeface="Arial"/>
            </a:endParaRPr>
          </a:p>
          <a:p>
            <a:pPr marL="457200" indent="-457200">
              <a:buChar char="•"/>
            </a:pPr>
            <a:endParaRPr lang="en-US" dirty="0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7BCB0-92D8-8165-0205-7162D071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Sugar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5AA70C6-1A6B-DC2D-A2E8-5457D391A430}"/>
              </a:ext>
            </a:extLst>
          </p:cNvPr>
          <p:cNvSpPr txBox="1">
            <a:spLocks/>
          </p:cNvSpPr>
          <p:nvPr/>
        </p:nvSpPr>
        <p:spPr>
          <a:xfrm>
            <a:off x="6085435" y="2167081"/>
            <a:ext cx="4405560" cy="8857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rial"/>
              </a:rPr>
              <a:t>Snack on fruit and vegetables instead of sweets</a:t>
            </a:r>
          </a:p>
          <a:p>
            <a:endParaRPr lang="en-US" sz="2400" dirty="0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cs typeface="Arial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F08E243-BF03-5B41-143D-1F4B3B2D98A3}"/>
              </a:ext>
            </a:extLst>
          </p:cNvPr>
          <p:cNvSpPr txBox="1">
            <a:spLocks/>
          </p:cNvSpPr>
          <p:nvPr/>
        </p:nvSpPr>
        <p:spPr>
          <a:xfrm>
            <a:off x="365761" y="2167080"/>
            <a:ext cx="4405560" cy="7908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rial"/>
              </a:rPr>
              <a:t>Choose water over fizzy drinks to keep hydrated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046F49-D1B9-B661-6C8F-D35EE4A487C6}"/>
              </a:ext>
            </a:extLst>
          </p:cNvPr>
          <p:cNvGrpSpPr/>
          <p:nvPr/>
        </p:nvGrpSpPr>
        <p:grpSpPr>
          <a:xfrm>
            <a:off x="2239267" y="3574372"/>
            <a:ext cx="2641984" cy="2229644"/>
            <a:chOff x="2239267" y="3574372"/>
            <a:chExt cx="2641984" cy="2229644"/>
          </a:xfrm>
        </p:grpSpPr>
        <p:pic>
          <p:nvPicPr>
            <p:cNvPr id="7" name="Water icon">
              <a:extLst>
                <a:ext uri="{FF2B5EF4-FFF2-40B4-BE49-F238E27FC236}">
                  <a16:creationId xmlns:a16="http://schemas.microsoft.com/office/drawing/2014/main" id="{A91A0DE8-A1AC-0C0B-5F6B-26AE5D2EF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4523" t="12018" r="25773" b="16543"/>
            <a:stretch/>
          </p:blipFill>
          <p:spPr>
            <a:xfrm>
              <a:off x="3346562" y="3574372"/>
              <a:ext cx="1534689" cy="22296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A7C964-2BB1-F2FF-1A77-4F634222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9267" y="4059870"/>
              <a:ext cx="1016000" cy="11303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BB2F8A-FC14-39F9-95EF-D98B150B42B1}"/>
              </a:ext>
            </a:extLst>
          </p:cNvPr>
          <p:cNvGrpSpPr/>
          <p:nvPr/>
        </p:nvGrpSpPr>
        <p:grpSpPr>
          <a:xfrm>
            <a:off x="8433333" y="3660038"/>
            <a:ext cx="3526466" cy="1925566"/>
            <a:chOff x="8433333" y="3660038"/>
            <a:chExt cx="3526466" cy="19255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7E18A7-2AAD-964D-182F-A664F74C5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40369" y="3660038"/>
              <a:ext cx="2319430" cy="192556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28A37B-7E3B-3DCC-588C-7742725CF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3333" y="4071592"/>
              <a:ext cx="1016000" cy="1130300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1C2327CA-3D2C-E33A-81CA-C0A47BD67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843" y="3096784"/>
            <a:ext cx="1058302" cy="25604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E264798-4374-09A3-BE78-606D1E9DD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2867" y="3905412"/>
            <a:ext cx="2365348" cy="1571015"/>
          </a:xfrm>
          <a:prstGeom prst="rect">
            <a:avLst/>
          </a:prstGeom>
        </p:spPr>
      </p:pic>
      <p:grpSp>
        <p:nvGrpSpPr>
          <p:cNvPr id="25" name="Question">
            <a:extLst>
              <a:ext uri="{FF2B5EF4-FFF2-40B4-BE49-F238E27FC236}">
                <a16:creationId xmlns:a16="http://schemas.microsoft.com/office/drawing/2014/main" id="{54C50C3B-0332-EFD4-8816-B22022289077}"/>
              </a:ext>
            </a:extLst>
          </p:cNvPr>
          <p:cNvGrpSpPr/>
          <p:nvPr/>
        </p:nvGrpSpPr>
        <p:grpSpPr>
          <a:xfrm>
            <a:off x="1940401" y="1116000"/>
            <a:ext cx="8308799" cy="5039888"/>
            <a:chOff x="1940401" y="1116000"/>
            <a:chExt cx="8308799" cy="5039888"/>
          </a:xfrm>
        </p:grpSpPr>
        <p:sp>
          <p:nvSpPr>
            <p:cNvPr id="26" name="Rectangle: Rounded Corners 14">
              <a:extLst>
                <a:ext uri="{FF2B5EF4-FFF2-40B4-BE49-F238E27FC236}">
                  <a16:creationId xmlns:a16="http://schemas.microsoft.com/office/drawing/2014/main" id="{F41638D2-5A47-654B-718B-C0848973467F}"/>
                </a:ext>
              </a:extLst>
            </p:cNvPr>
            <p:cNvSpPr/>
            <p:nvPr/>
          </p:nvSpPr>
          <p:spPr>
            <a:xfrm>
              <a:off x="1940401" y="1116000"/>
              <a:ext cx="8308799" cy="5039888"/>
            </a:xfrm>
            <a:prstGeom prst="roundRect">
              <a:avLst>
                <a:gd name="adj" fmla="val 5096"/>
              </a:avLst>
            </a:prstGeom>
            <a:solidFill>
              <a:schemeClr val="accent1"/>
            </a:solidFill>
            <a:ln>
              <a:noFill/>
            </a:ln>
            <a:effectLst>
              <a:outerShdw blurRad="770180" dist="147179" dir="5400000" sx="99025" sy="99025" algn="ctr" rotWithShape="0">
                <a:schemeClr val="accent3">
                  <a:alpha val="72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84CED0-895E-AA9A-2143-64BBC611683F}"/>
                </a:ext>
              </a:extLst>
            </p:cNvPr>
            <p:cNvSpPr txBox="1"/>
            <p:nvPr/>
          </p:nvSpPr>
          <p:spPr>
            <a:xfrm>
              <a:off x="3189471" y="1461328"/>
              <a:ext cx="6088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Which one is the odd one out?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ED2EE1-FD05-19A8-A68F-C135B584B0AF}"/>
                </a:ext>
              </a:extLst>
            </p:cNvPr>
            <p:cNvCxnSpPr/>
            <p:nvPr/>
          </p:nvCxnSpPr>
          <p:spPr>
            <a:xfrm>
              <a:off x="4932533" y="2768902"/>
              <a:ext cx="0" cy="25837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BDC073-AE7C-326A-DFCB-565497450BB6}"/>
                </a:ext>
              </a:extLst>
            </p:cNvPr>
            <p:cNvCxnSpPr/>
            <p:nvPr/>
          </p:nvCxnSpPr>
          <p:spPr>
            <a:xfrm>
              <a:off x="7231745" y="2768902"/>
              <a:ext cx="0" cy="25837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Glass of Milk" descr="A glass of milk on a black background&#10;&#10;Description automatically generated">
              <a:extLst>
                <a:ext uri="{FF2B5EF4-FFF2-40B4-BE49-F238E27FC236}">
                  <a16:creationId xmlns:a16="http://schemas.microsoft.com/office/drawing/2014/main" id="{D904DDC2-7FE4-F568-624B-2F875EA8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039" y="2839827"/>
              <a:ext cx="2065502" cy="2435324"/>
            </a:xfrm>
            <a:prstGeom prst="rect">
              <a:avLst/>
            </a:prstGeom>
          </p:spPr>
        </p:pic>
        <p:pic>
          <p:nvPicPr>
            <p:cNvPr id="31" name="Picture Banana">
              <a:extLst>
                <a:ext uri="{FF2B5EF4-FFF2-40B4-BE49-F238E27FC236}">
                  <a16:creationId xmlns:a16="http://schemas.microsoft.com/office/drawing/2014/main" id="{589F07A3-9D5C-C9E1-8B67-25EC9A9A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84694" y="3530257"/>
              <a:ext cx="2222928" cy="1163516"/>
            </a:xfrm>
            <a:prstGeom prst="rect">
              <a:avLst/>
            </a:prstGeom>
          </p:spPr>
        </p:pic>
        <p:pic>
          <p:nvPicPr>
            <p:cNvPr id="32" name="Picture Cake" descr="A slice of chocolate cake on a plate&#10;&#10;Description automatically generated">
              <a:extLst>
                <a:ext uri="{FF2B5EF4-FFF2-40B4-BE49-F238E27FC236}">
                  <a16:creationId xmlns:a16="http://schemas.microsoft.com/office/drawing/2014/main" id="{B20714E7-1FBE-8597-EA65-E36AC28E9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262" y="3337249"/>
              <a:ext cx="2229784" cy="1440480"/>
            </a:xfrm>
            <a:prstGeom prst="rect">
              <a:avLst/>
            </a:prstGeom>
          </p:spPr>
        </p:pic>
      </p:grpSp>
      <p:grpSp>
        <p:nvGrpSpPr>
          <p:cNvPr id="33" name="Question answer">
            <a:extLst>
              <a:ext uri="{FF2B5EF4-FFF2-40B4-BE49-F238E27FC236}">
                <a16:creationId xmlns:a16="http://schemas.microsoft.com/office/drawing/2014/main" id="{4555F9E0-70CA-5349-DF12-477746C72536}"/>
              </a:ext>
            </a:extLst>
          </p:cNvPr>
          <p:cNvGrpSpPr/>
          <p:nvPr/>
        </p:nvGrpSpPr>
        <p:grpSpPr>
          <a:xfrm>
            <a:off x="2249985" y="2920553"/>
            <a:ext cx="2583265" cy="2583265"/>
            <a:chOff x="2249985" y="2920553"/>
            <a:chExt cx="2583265" cy="2583265"/>
          </a:xfrm>
        </p:grpSpPr>
        <p:sp>
          <p:nvSpPr>
            <p:cNvPr id="34" name="Question's Answer">
              <a:extLst>
                <a:ext uri="{FF2B5EF4-FFF2-40B4-BE49-F238E27FC236}">
                  <a16:creationId xmlns:a16="http://schemas.microsoft.com/office/drawing/2014/main" id="{19C10F23-8280-507A-EDC3-286E0B210EFC}"/>
                </a:ext>
              </a:extLst>
            </p:cNvPr>
            <p:cNvSpPr/>
            <p:nvPr/>
          </p:nvSpPr>
          <p:spPr>
            <a:xfrm>
              <a:off x="2249985" y="2920553"/>
              <a:ext cx="2583265" cy="258326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F72E68-30D5-B3AC-D966-CB24BD0F15EB}"/>
                </a:ext>
              </a:extLst>
            </p:cNvPr>
            <p:cNvSpPr txBox="1"/>
            <p:nvPr/>
          </p:nvSpPr>
          <p:spPr>
            <a:xfrm>
              <a:off x="2845891" y="4844123"/>
              <a:ext cx="1388381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dirty="0">
                  <a:solidFill>
                    <a:schemeClr val="bg1"/>
                  </a:solidFill>
                </a:rPr>
                <a:t>Unnatural sugar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4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C5148DD-834F-18D5-8DF8-40E0E9CB96AD}"/>
              </a:ext>
            </a:extLst>
          </p:cNvPr>
          <p:cNvGrpSpPr/>
          <p:nvPr/>
        </p:nvGrpSpPr>
        <p:grpSpPr>
          <a:xfrm>
            <a:off x="0" y="3024358"/>
            <a:ext cx="12192000" cy="3833642"/>
            <a:chOff x="0" y="3024358"/>
            <a:chExt cx="12192000" cy="383364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3D38857-4B36-58A6-5D0B-F66502E473DB}"/>
                </a:ext>
              </a:extLst>
            </p:cNvPr>
            <p:cNvSpPr/>
            <p:nvPr/>
          </p:nvSpPr>
          <p:spPr>
            <a:xfrm>
              <a:off x="0" y="3024358"/>
              <a:ext cx="12192000" cy="3833642"/>
            </a:xfrm>
            <a:prstGeom prst="rect">
              <a:avLst/>
            </a:prstGeom>
            <a:solidFill>
              <a:srgbClr val="EEF8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Content Placeholder 1">
              <a:extLst>
                <a:ext uri="{FF2B5EF4-FFF2-40B4-BE49-F238E27FC236}">
                  <a16:creationId xmlns:a16="http://schemas.microsoft.com/office/drawing/2014/main" id="{0B49B68E-F104-A331-02C6-70507BA2A1A7}"/>
                </a:ext>
              </a:extLst>
            </p:cNvPr>
            <p:cNvSpPr txBox="1">
              <a:spLocks/>
            </p:cNvSpPr>
            <p:nvPr/>
          </p:nvSpPr>
          <p:spPr>
            <a:xfrm>
              <a:off x="365761" y="3166236"/>
              <a:ext cx="4047214" cy="45487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Ways to reduce salt intake:</a:t>
              </a:r>
            </a:p>
          </p:txBody>
        </p:sp>
        <p:pic>
          <p:nvPicPr>
            <p:cNvPr id="25" name="Picture 24" descr="A close up of a sign&#10;&#10;Description automatically generated">
              <a:extLst>
                <a:ext uri="{FF2B5EF4-FFF2-40B4-BE49-F238E27FC236}">
                  <a16:creationId xmlns:a16="http://schemas.microsoft.com/office/drawing/2014/main" id="{D1C3DFE7-22C1-B7B0-E9D8-0E939E02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52" y="6152105"/>
              <a:ext cx="1541824" cy="485665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7A9A000-2A3E-27B7-996E-F8E4D335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038FBDD-8CAE-C067-5C3D-061B166F7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1606" y="1358253"/>
            <a:ext cx="4701981" cy="11810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41E86E3-DEA8-60AD-B479-98AF2DB43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8879" y="274643"/>
            <a:ext cx="2911182" cy="245551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3C9F2E3-EFAE-FB37-5055-F391ACFD1D3E}"/>
              </a:ext>
            </a:extLst>
          </p:cNvPr>
          <p:cNvGrpSpPr/>
          <p:nvPr/>
        </p:nvGrpSpPr>
        <p:grpSpPr>
          <a:xfrm>
            <a:off x="3857711" y="3765348"/>
            <a:ext cx="3407133" cy="2603644"/>
            <a:chOff x="3857711" y="3741495"/>
            <a:chExt cx="3407133" cy="2603644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6A34CD7A-BD7A-191D-B945-04574A8C2D52}"/>
                </a:ext>
              </a:extLst>
            </p:cNvPr>
            <p:cNvSpPr txBox="1">
              <a:spLocks/>
            </p:cNvSpPr>
            <p:nvPr/>
          </p:nvSpPr>
          <p:spPr>
            <a:xfrm>
              <a:off x="3857711" y="5291590"/>
              <a:ext cx="3246784" cy="105354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Swap salty snacks like crisps to alternatives such as vegetable sticks or fruit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659CD0-1510-779F-A050-8A83CD59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8909" y="4117176"/>
              <a:ext cx="671825" cy="74740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F21B0BC-EC23-4CE0-B90D-D90D6143E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73007" y="3857245"/>
              <a:ext cx="914447" cy="129402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DA7BE3A-0668-50BD-6928-F51118762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62189" y="3741495"/>
              <a:ext cx="1302655" cy="142343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746BF3-4CBB-67AF-754E-BC9CD6CE430E}"/>
              </a:ext>
            </a:extLst>
          </p:cNvPr>
          <p:cNvGrpSpPr/>
          <p:nvPr/>
        </p:nvGrpSpPr>
        <p:grpSpPr>
          <a:xfrm>
            <a:off x="7943354" y="3677079"/>
            <a:ext cx="3570136" cy="2910576"/>
            <a:chOff x="7943354" y="3677079"/>
            <a:chExt cx="3570136" cy="2910576"/>
          </a:xfrm>
        </p:grpSpPr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E63101CD-3E33-D532-08D1-BA1CE184F8F6}"/>
                </a:ext>
              </a:extLst>
            </p:cNvPr>
            <p:cNvSpPr txBox="1">
              <a:spLocks/>
            </p:cNvSpPr>
            <p:nvPr/>
          </p:nvSpPr>
          <p:spPr>
            <a:xfrm>
              <a:off x="7943354" y="5291591"/>
              <a:ext cx="3570136" cy="129606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Choose reduced salt versions of your </a:t>
              </a:r>
              <a:r>
                <a:rPr lang="en-US" sz="2000" dirty="0" err="1"/>
                <a:t>favourite</a:t>
              </a:r>
              <a:r>
                <a:rPr lang="en-US" sz="2000" dirty="0"/>
                <a:t> foods – crisps, sauces, ready meals, processed/cured meats</a:t>
              </a:r>
            </a:p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02FF387-BC6C-B4D7-961A-C1ED4C7D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993257" y="3677079"/>
              <a:ext cx="1470330" cy="147033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C6294F-2DEB-31EF-71DA-BE6575D9BC4F}"/>
              </a:ext>
            </a:extLst>
          </p:cNvPr>
          <p:cNvGrpSpPr/>
          <p:nvPr/>
        </p:nvGrpSpPr>
        <p:grpSpPr>
          <a:xfrm>
            <a:off x="365761" y="3748014"/>
            <a:ext cx="2515262" cy="2358586"/>
            <a:chOff x="365761" y="3748014"/>
            <a:chExt cx="2515262" cy="2358586"/>
          </a:xfrm>
        </p:grpSpPr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05FF67E5-440C-F92C-7C6F-B8033F0FBA6B}"/>
                </a:ext>
              </a:extLst>
            </p:cNvPr>
            <p:cNvSpPr txBox="1">
              <a:spLocks/>
            </p:cNvSpPr>
            <p:nvPr/>
          </p:nvSpPr>
          <p:spPr>
            <a:xfrm>
              <a:off x="365761" y="5326144"/>
              <a:ext cx="2515262" cy="78045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Use herbs or spices to add </a:t>
              </a:r>
              <a:r>
                <a:rPr lang="en-US" sz="2000" dirty="0" err="1"/>
                <a:t>flavour</a:t>
              </a:r>
              <a:endParaRPr lang="en-US" sz="2000" dirty="0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61E085E7-A38A-A65E-7313-7A3265B3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56344" y="3748014"/>
              <a:ext cx="1916512" cy="1475352"/>
            </a:xfrm>
            <a:prstGeom prst="rect">
              <a:avLst/>
            </a:prstGeom>
          </p:spPr>
        </p:pic>
      </p:grpSp>
      <p:grpSp>
        <p:nvGrpSpPr>
          <p:cNvPr id="33" name="Question">
            <a:extLst>
              <a:ext uri="{FF2B5EF4-FFF2-40B4-BE49-F238E27FC236}">
                <a16:creationId xmlns:a16="http://schemas.microsoft.com/office/drawing/2014/main" id="{4356E0A9-9AC2-8D5D-2D5D-44E0DB369E6D}"/>
              </a:ext>
            </a:extLst>
          </p:cNvPr>
          <p:cNvGrpSpPr/>
          <p:nvPr/>
        </p:nvGrpSpPr>
        <p:grpSpPr>
          <a:xfrm>
            <a:off x="1942629" y="1116000"/>
            <a:ext cx="8308799" cy="5039888"/>
            <a:chOff x="1779282" y="942243"/>
            <a:chExt cx="8308799" cy="5039888"/>
          </a:xfrm>
        </p:grpSpPr>
        <p:sp>
          <p:nvSpPr>
            <p:cNvPr id="34" name="Rectangle: Rounded Corners 14">
              <a:extLst>
                <a:ext uri="{FF2B5EF4-FFF2-40B4-BE49-F238E27FC236}">
                  <a16:creationId xmlns:a16="http://schemas.microsoft.com/office/drawing/2014/main" id="{CB42870E-A152-7F76-E0E3-F8A8CA105A2D}"/>
                </a:ext>
              </a:extLst>
            </p:cNvPr>
            <p:cNvSpPr/>
            <p:nvPr/>
          </p:nvSpPr>
          <p:spPr>
            <a:xfrm>
              <a:off x="1779282" y="942243"/>
              <a:ext cx="8308799" cy="5039888"/>
            </a:xfrm>
            <a:prstGeom prst="roundRect">
              <a:avLst>
                <a:gd name="adj" fmla="val 5096"/>
              </a:avLst>
            </a:prstGeom>
            <a:solidFill>
              <a:schemeClr val="accent1"/>
            </a:solidFill>
            <a:ln>
              <a:noFill/>
            </a:ln>
            <a:effectLst>
              <a:outerShdw blurRad="770180" dist="147179" dir="5400000" sx="99025" sy="99025" algn="ctr" rotWithShape="0">
                <a:schemeClr val="accent3">
                  <a:alpha val="72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327149-83D6-A447-B160-322C19D8E892}"/>
                </a:ext>
              </a:extLst>
            </p:cNvPr>
            <p:cNvSpPr txBox="1"/>
            <p:nvPr/>
          </p:nvSpPr>
          <p:spPr>
            <a:xfrm>
              <a:off x="2991452" y="1294571"/>
              <a:ext cx="6088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Which food contains the most salt?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E9EA7C-8618-77FE-7D5A-4A4FC8C6C6A7}"/>
                </a:ext>
              </a:extLst>
            </p:cNvPr>
            <p:cNvCxnSpPr/>
            <p:nvPr/>
          </p:nvCxnSpPr>
          <p:spPr>
            <a:xfrm>
              <a:off x="4666911" y="2768902"/>
              <a:ext cx="0" cy="25837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EB2F12-9422-DEB1-56B3-10A9757C4852}"/>
                </a:ext>
              </a:extLst>
            </p:cNvPr>
            <p:cNvCxnSpPr/>
            <p:nvPr/>
          </p:nvCxnSpPr>
          <p:spPr>
            <a:xfrm>
              <a:off x="7471221" y="2768902"/>
              <a:ext cx="0" cy="258379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Red Pepper">
              <a:extLst>
                <a:ext uri="{FF2B5EF4-FFF2-40B4-BE49-F238E27FC236}">
                  <a16:creationId xmlns:a16="http://schemas.microsoft.com/office/drawing/2014/main" id="{D37B6790-06D9-1DD2-C42D-E2F47294F1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7" b="-835"/>
            <a:stretch/>
          </p:blipFill>
          <p:spPr bwMode="auto">
            <a:xfrm>
              <a:off x="2569464" y="3017306"/>
              <a:ext cx="1448268" cy="206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A bag of potato chips&#10;&#10;Description automatically generated">
              <a:extLst>
                <a:ext uri="{FF2B5EF4-FFF2-40B4-BE49-F238E27FC236}">
                  <a16:creationId xmlns:a16="http://schemas.microsoft.com/office/drawing/2014/main" id="{29598749-3C4D-71C0-2C1D-0EFFC1D7C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79494" y="2364415"/>
              <a:ext cx="1623435" cy="3075429"/>
            </a:xfrm>
            <a:prstGeom prst="rect">
              <a:avLst/>
            </a:prstGeom>
          </p:spPr>
        </p:pic>
        <p:pic>
          <p:nvPicPr>
            <p:cNvPr id="40" name="Picture Lentils" descr="Lentil PNG Transparent Images, Pictures, Photos | PNG Arts">
              <a:extLst>
                <a:ext uri="{FF2B5EF4-FFF2-40B4-BE49-F238E27FC236}">
                  <a16:creationId xmlns:a16="http://schemas.microsoft.com/office/drawing/2014/main" id="{B646145E-4817-3B9B-21AB-A5A193C281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3" t="1683" r="16874"/>
            <a:stretch/>
          </p:blipFill>
          <p:spPr bwMode="auto">
            <a:xfrm>
              <a:off x="7768892" y="3257827"/>
              <a:ext cx="1932844" cy="1958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Question's Answer">
            <a:extLst>
              <a:ext uri="{FF2B5EF4-FFF2-40B4-BE49-F238E27FC236}">
                <a16:creationId xmlns:a16="http://schemas.microsoft.com/office/drawing/2014/main" id="{CB37E77B-1030-C774-9C56-D9253D5AC385}"/>
              </a:ext>
            </a:extLst>
          </p:cNvPr>
          <p:cNvSpPr/>
          <p:nvPr/>
        </p:nvSpPr>
        <p:spPr>
          <a:xfrm>
            <a:off x="4990588" y="3050766"/>
            <a:ext cx="2475686" cy="247568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2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F7878F-3352-40F5-85FB-C78BF7FA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Traffic Lights</a:t>
            </a:r>
          </a:p>
        </p:txBody>
      </p:sp>
      <p:pic>
        <p:nvPicPr>
          <p:cNvPr id="2050" name="Picture 2" descr="Food Labels | North East London">
            <a:extLst>
              <a:ext uri="{FF2B5EF4-FFF2-40B4-BE49-F238E27FC236}">
                <a16:creationId xmlns:a16="http://schemas.microsoft.com/office/drawing/2014/main" id="{2F73E2A6-3CF6-13D0-09FC-C5250DA1E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 b="4612"/>
          <a:stretch/>
        </p:blipFill>
        <p:spPr bwMode="auto">
          <a:xfrm>
            <a:off x="4755847" y="971216"/>
            <a:ext cx="5364097" cy="30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77E663F-F2EE-B248-6A6C-9273E606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5847" y="4408214"/>
            <a:ext cx="2119737" cy="209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0DBEE-370E-AD70-D923-8C58C4981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r="265"/>
          <a:stretch/>
        </p:blipFill>
        <p:spPr>
          <a:xfrm>
            <a:off x="7781191" y="5131899"/>
            <a:ext cx="3182815" cy="13609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880360-5046-96B7-5AE4-438B04540D8A}"/>
              </a:ext>
            </a:extLst>
          </p:cNvPr>
          <p:cNvCxnSpPr>
            <a:cxnSpLocks/>
          </p:cNvCxnSpPr>
          <p:nvPr/>
        </p:nvCxnSpPr>
        <p:spPr>
          <a:xfrm>
            <a:off x="7033980" y="6143574"/>
            <a:ext cx="6394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Callout 4">
            <a:extLst>
              <a:ext uri="{FF2B5EF4-FFF2-40B4-BE49-F238E27FC236}">
                <a16:creationId xmlns:a16="http://schemas.microsoft.com/office/drawing/2014/main" id="{0F7AE265-84F1-AE0D-8E47-FB15C5BF5EC9}"/>
              </a:ext>
            </a:extLst>
          </p:cNvPr>
          <p:cNvSpPr/>
          <p:nvPr/>
        </p:nvSpPr>
        <p:spPr>
          <a:xfrm>
            <a:off x="472349" y="1386644"/>
            <a:ext cx="3598642" cy="2429488"/>
          </a:xfrm>
          <a:prstGeom prst="wedgeEllipseCallout">
            <a:avLst>
              <a:gd name="adj1" fmla="val 25832"/>
              <a:gd name="adj2" fmla="val 63224"/>
            </a:avLst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What are traffic lights and what do they mean?</a:t>
            </a:r>
          </a:p>
        </p:txBody>
      </p:sp>
    </p:spTree>
    <p:extLst>
      <p:ext uri="{BB962C8B-B14F-4D97-AF65-F5344CB8AC3E}">
        <p14:creationId xmlns:p14="http://schemas.microsoft.com/office/powerpoint/2010/main" val="258739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7FF4B-8F8E-23BA-F009-7BBDCBD2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5B5386-2A13-E83E-5D9D-B8DA50AFE85A}"/>
              </a:ext>
            </a:extLst>
          </p:cNvPr>
          <p:cNvSpPr/>
          <p:nvPr/>
        </p:nvSpPr>
        <p:spPr>
          <a:xfrm>
            <a:off x="-1" y="0"/>
            <a:ext cx="40644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EBE6F-B8B6-227E-55E3-E709643E16C4}"/>
              </a:ext>
            </a:extLst>
          </p:cNvPr>
          <p:cNvSpPr/>
          <p:nvPr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rgbClr val="0096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3920DD-AB46-B42F-0E18-8E872855B0A0}"/>
              </a:ext>
            </a:extLst>
          </p:cNvPr>
          <p:cNvSpPr/>
          <p:nvPr/>
        </p:nvSpPr>
        <p:spPr>
          <a:xfrm>
            <a:off x="8127600" y="-1"/>
            <a:ext cx="40644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6D30F75-3F5F-2F69-007A-70E0B30B20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300" y="3233741"/>
            <a:ext cx="4063800" cy="978729"/>
          </a:xfrm>
        </p:spPr>
        <p:txBody>
          <a:bodyPr wrap="square" anchor="t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Food Frequency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&amp; Key Messages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603F166-5B81-FB1F-BB0C-D9AB9AB6480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11266" y="2039568"/>
            <a:ext cx="1040670" cy="1200329"/>
          </a:xfrm>
        </p:spPr>
        <p:txBody>
          <a:bodyPr>
            <a:sp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</a:rPr>
              <a:t>1.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9C7D049-88DC-A95A-7C06-195F1F7E69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63498" y="3239898"/>
            <a:ext cx="4063204" cy="978729"/>
          </a:xfrm>
        </p:spPr>
        <p:txBody>
          <a:bodyPr wrap="square" anchor="t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Preparation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of Dish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AE392A3-1CA7-C976-C7D8-548956FA2DB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574765" y="2039568"/>
            <a:ext cx="1040670" cy="1200329"/>
          </a:xfrm>
        </p:spPr>
        <p:txBody>
          <a:bodyPr>
            <a:sp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</a:rPr>
              <a:t>2.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5B98606-542E-1FCA-8510-4C8BBC75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Lesson Breakdown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D60E6A-F426-493F-12F3-1989833A451B}"/>
              </a:ext>
            </a:extLst>
          </p:cNvPr>
          <p:cNvGrpSpPr/>
          <p:nvPr/>
        </p:nvGrpSpPr>
        <p:grpSpPr>
          <a:xfrm>
            <a:off x="8126101" y="2039568"/>
            <a:ext cx="4065599" cy="2185216"/>
            <a:chOff x="8126401" y="1556968"/>
            <a:chExt cx="4065599" cy="2185216"/>
          </a:xfrm>
        </p:grpSpPr>
        <p:sp>
          <p:nvSpPr>
            <p:cNvPr id="3" name="Text Placeholder 28">
              <a:extLst>
                <a:ext uri="{FF2B5EF4-FFF2-40B4-BE49-F238E27FC236}">
                  <a16:creationId xmlns:a16="http://schemas.microsoft.com/office/drawing/2014/main" id="{EF56966D-6A4B-EB0F-86A6-A7949314A1B8}"/>
                </a:ext>
              </a:extLst>
            </p:cNvPr>
            <p:cNvSpPr txBox="1">
              <a:spLocks/>
            </p:cNvSpPr>
            <p:nvPr/>
          </p:nvSpPr>
          <p:spPr>
            <a:xfrm>
              <a:off x="9637668" y="1556968"/>
              <a:ext cx="1040670" cy="1200329"/>
            </a:xfrm>
            <a:prstGeom prst="rect">
              <a:avLst/>
            </a:prstGeom>
          </p:spPr>
          <p:txBody>
            <a:bodyPr vert="horz" wrap="none" lIns="91440" tIns="45720" rIns="91440" bIns="45720" rtlCol="0" anchor="ctr" anchorCtr="0">
              <a:sp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76232F"/>
                </a:buClr>
                <a:buFont typeface="Arial" panose="020B0604020202020204" pitchFamily="34" charset="0"/>
                <a:buNone/>
                <a:defRPr sz="3600" b="1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F2A900"/>
                </a:buClr>
                <a:buFont typeface="Arial" panose="020B0604020202020204" pitchFamily="34" charset="0"/>
                <a:buNone/>
                <a:defRPr sz="1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2A90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8000" dirty="0">
                  <a:solidFill>
                    <a:schemeClr val="bg1"/>
                  </a:solidFill>
                </a:rPr>
                <a:t>3.</a:t>
              </a:r>
              <a:endParaRPr lang="en-GB" sz="80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06CEB-D114-DAEE-12B6-92EBC213CACC}"/>
                </a:ext>
              </a:extLst>
            </p:cNvPr>
            <p:cNvSpPr txBox="1"/>
            <p:nvPr/>
          </p:nvSpPr>
          <p:spPr>
            <a:xfrm>
              <a:off x="8126401" y="2757299"/>
              <a:ext cx="4065599" cy="9848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+mj-lt"/>
                </a:rPr>
                <a:t>Plenary</a:t>
              </a:r>
              <a:r>
                <a:rPr lang="en-GB" sz="2600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endParaRPr lang="en-GB" sz="2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4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3EBEED-EA89-4157-885E-4B726011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The Colours Mean?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1A1DB3-F739-2611-92DF-5DC41EFF5C5A}"/>
              </a:ext>
            </a:extLst>
          </p:cNvPr>
          <p:cNvGrpSpPr/>
          <p:nvPr/>
        </p:nvGrpSpPr>
        <p:grpSpPr>
          <a:xfrm>
            <a:off x="5009131" y="1283280"/>
            <a:ext cx="1799165" cy="4643494"/>
            <a:chOff x="569462" y="1283280"/>
            <a:chExt cx="1799165" cy="464349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F4CDA4-0DCC-3453-6625-5B13841BCB40}"/>
                </a:ext>
              </a:extLst>
            </p:cNvPr>
            <p:cNvSpPr/>
            <p:nvPr/>
          </p:nvSpPr>
          <p:spPr>
            <a:xfrm>
              <a:off x="569462" y="1283280"/>
              <a:ext cx="1799165" cy="4643494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FF1D918-920C-E439-3B9F-947AFAEE3697}"/>
                </a:ext>
              </a:extLst>
            </p:cNvPr>
            <p:cNvSpPr/>
            <p:nvPr/>
          </p:nvSpPr>
          <p:spPr>
            <a:xfrm>
              <a:off x="842644" y="1556353"/>
              <a:ext cx="1252800" cy="125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153487-E85C-C446-AD16-E1311F096FA7}"/>
                </a:ext>
              </a:extLst>
            </p:cNvPr>
            <p:cNvSpPr/>
            <p:nvPr/>
          </p:nvSpPr>
          <p:spPr>
            <a:xfrm>
              <a:off x="842644" y="2957498"/>
              <a:ext cx="1252800" cy="12527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762149-02AE-A4DF-C3E8-BA4131C27CF2}"/>
                </a:ext>
              </a:extLst>
            </p:cNvPr>
            <p:cNvSpPr/>
            <p:nvPr/>
          </p:nvSpPr>
          <p:spPr>
            <a:xfrm>
              <a:off x="842644" y="4358571"/>
              <a:ext cx="1252800" cy="12527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867120-ABC1-5F32-0D84-CBFAB233B138}"/>
              </a:ext>
            </a:extLst>
          </p:cNvPr>
          <p:cNvSpPr txBox="1">
            <a:spLocks/>
          </p:cNvSpPr>
          <p:nvPr/>
        </p:nvSpPr>
        <p:spPr>
          <a:xfrm>
            <a:off x="7081478" y="1748787"/>
            <a:ext cx="364364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High</a:t>
            </a:r>
            <a:r>
              <a:rPr lang="en-GB" dirty="0"/>
              <a:t> – eat less often and smaller amounts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F1325A8-74E9-4EC9-F15B-3FA21CD4EFC2}"/>
              </a:ext>
            </a:extLst>
          </p:cNvPr>
          <p:cNvSpPr txBox="1">
            <a:spLocks/>
          </p:cNvSpPr>
          <p:nvPr/>
        </p:nvSpPr>
        <p:spPr>
          <a:xfrm>
            <a:off x="7081478" y="3149897"/>
            <a:ext cx="3775847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Medium</a:t>
            </a:r>
            <a:r>
              <a:rPr lang="en-GB" dirty="0"/>
              <a:t> – eat in moderation</a:t>
            </a:r>
            <a:endParaRPr lang="en-US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108B8E8-C822-E64D-093E-CC1043B1A585}"/>
              </a:ext>
            </a:extLst>
          </p:cNvPr>
          <p:cNvSpPr txBox="1">
            <a:spLocks/>
          </p:cNvSpPr>
          <p:nvPr/>
        </p:nvSpPr>
        <p:spPr>
          <a:xfrm>
            <a:off x="7081478" y="4550970"/>
            <a:ext cx="3775847" cy="8679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Low</a:t>
            </a:r>
            <a:r>
              <a:rPr lang="en-GB" dirty="0"/>
              <a:t> – eat more often and larger amounts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6E435AC-2145-492C-517E-0BB253F77B4A}"/>
              </a:ext>
            </a:extLst>
          </p:cNvPr>
          <p:cNvSpPr txBox="1">
            <a:spLocks/>
          </p:cNvSpPr>
          <p:nvPr/>
        </p:nvSpPr>
        <p:spPr>
          <a:xfrm>
            <a:off x="2623648" y="1910791"/>
            <a:ext cx="2068232" cy="543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solidFill>
                  <a:srgbClr val="FF0000"/>
                </a:solidFill>
              </a:rPr>
              <a:t>Red</a:t>
            </a:r>
            <a:endParaRPr lang="en-US" sz="3600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5A1A9F5-7F81-6038-A8B1-4F42625D7FFB}"/>
              </a:ext>
            </a:extLst>
          </p:cNvPr>
          <p:cNvSpPr txBox="1">
            <a:spLocks/>
          </p:cNvSpPr>
          <p:nvPr/>
        </p:nvSpPr>
        <p:spPr>
          <a:xfrm>
            <a:off x="2623648" y="3311901"/>
            <a:ext cx="2068232" cy="543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600" b="1" dirty="0">
                <a:solidFill>
                  <a:schemeClr val="accent2"/>
                </a:solidFill>
              </a:rPr>
              <a:t>Amber</a:t>
            </a:r>
            <a:endParaRPr lang="en-US" sz="36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8A04BCFD-7E66-7CE0-7A89-95EB847A91BC}"/>
              </a:ext>
            </a:extLst>
          </p:cNvPr>
          <p:cNvSpPr txBox="1">
            <a:spLocks/>
          </p:cNvSpPr>
          <p:nvPr/>
        </p:nvSpPr>
        <p:spPr>
          <a:xfrm>
            <a:off x="2623648" y="4713011"/>
            <a:ext cx="2068232" cy="543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600" b="1" dirty="0">
                <a:solidFill>
                  <a:schemeClr val="accent3"/>
                </a:solidFill>
              </a:rPr>
              <a:t>Green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379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3EBEED-EA89-4157-885E-4B726011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one would you pick?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451B9BF-C466-40D2-D6A3-9F0B39DDE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6668" y="1536709"/>
            <a:ext cx="2689436" cy="26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FFD691-CC40-363B-2495-45737EB96A03}"/>
              </a:ext>
            </a:extLst>
          </p:cNvPr>
          <p:cNvSpPr txBox="1"/>
          <p:nvPr/>
        </p:nvSpPr>
        <p:spPr>
          <a:xfrm>
            <a:off x="5726492" y="1420428"/>
            <a:ext cx="740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OR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FCE4DB1-3FD7-9568-B39E-A7CF7190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1540" y="1529392"/>
            <a:ext cx="2719260" cy="271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559D6-BF36-A5F5-6820-E1490D35D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386" y="4400680"/>
            <a:ext cx="4026515" cy="14029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3EFBE0-A44A-F9F3-96EF-A623BEF05BAF}"/>
              </a:ext>
            </a:extLst>
          </p:cNvPr>
          <p:cNvCxnSpPr>
            <a:cxnSpLocks/>
          </p:cNvCxnSpPr>
          <p:nvPr/>
        </p:nvCxnSpPr>
        <p:spPr>
          <a:xfrm>
            <a:off x="6096000" y="2130458"/>
            <a:ext cx="536" cy="42363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6F9A0-08EA-CA24-474B-DBC4B3A1F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171" y="4489729"/>
            <a:ext cx="4024431" cy="1409319"/>
          </a:xfrm>
          <a:prstGeom prst="rect">
            <a:avLst/>
          </a:prstGeom>
        </p:spPr>
      </p:pic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3809808F-2C55-227E-6E9F-3C884057B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012" y="1494455"/>
            <a:ext cx="914400" cy="914400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E883CE7A-615D-F9E8-E5B9-6737B7794A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30808" y="14944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0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923F480-6323-4237-AE23-30612FA706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7" b="16927"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52797" y="977900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2681830"/>
            <a:ext cx="3421062" cy="1012939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Quiche Preparation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71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Quiche Ingredients</a:t>
            </a:r>
          </a:p>
        </p:txBody>
      </p:sp>
      <p:sp>
        <p:nvSpPr>
          <p:cNvPr id="15" name="Equals 14">
            <a:extLst>
              <a:ext uri="{FF2B5EF4-FFF2-40B4-BE49-F238E27FC236}">
                <a16:creationId xmlns:a16="http://schemas.microsoft.com/office/drawing/2014/main" id="{2BFBCA87-C4AE-2447-2484-D1C1C36F577C}"/>
              </a:ext>
            </a:extLst>
          </p:cNvPr>
          <p:cNvSpPr/>
          <p:nvPr/>
        </p:nvSpPr>
        <p:spPr>
          <a:xfrm>
            <a:off x="8169043" y="5405722"/>
            <a:ext cx="798432" cy="527585"/>
          </a:xfrm>
          <a:prstGeom prst="mathEqua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65C2AB-9106-599A-05B2-624A72CA79FD}"/>
              </a:ext>
            </a:extLst>
          </p:cNvPr>
          <p:cNvGrpSpPr/>
          <p:nvPr/>
        </p:nvGrpSpPr>
        <p:grpSpPr>
          <a:xfrm>
            <a:off x="689712" y="2700763"/>
            <a:ext cx="6912567" cy="1671915"/>
            <a:chOff x="423898" y="2935316"/>
            <a:chExt cx="7569336" cy="18307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992362F-F162-BE9D-C027-120A80DB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4566" y="2935316"/>
              <a:ext cx="1012131" cy="156284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8EE8FE5-ED18-444A-C9CE-5CF17E6AD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23971" r="12116"/>
            <a:stretch/>
          </p:blipFill>
          <p:spPr>
            <a:xfrm>
              <a:off x="2218197" y="3204758"/>
              <a:ext cx="1687430" cy="139191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9F9B49-0CEA-F180-6AC9-4D31993E5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0872" t="18151" r="6424" b="6849"/>
            <a:stretch/>
          </p:blipFill>
          <p:spPr>
            <a:xfrm>
              <a:off x="6462613" y="2935316"/>
              <a:ext cx="1530621" cy="183076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E6C357C-E937-C00F-1413-4A694C5A8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3898" y="3325755"/>
              <a:ext cx="1607502" cy="9674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881006-9C5C-C92F-F905-6DB68281A584}"/>
              </a:ext>
            </a:extLst>
          </p:cNvPr>
          <p:cNvGrpSpPr/>
          <p:nvPr/>
        </p:nvGrpSpPr>
        <p:grpSpPr>
          <a:xfrm>
            <a:off x="8835418" y="2482102"/>
            <a:ext cx="2588141" cy="1925046"/>
            <a:chOff x="8568851" y="2875505"/>
            <a:chExt cx="2588141" cy="1925046"/>
          </a:xfrm>
        </p:grpSpPr>
        <p:sp>
          <p:nvSpPr>
            <p:cNvPr id="14" name="Plus Sign 13">
              <a:extLst>
                <a:ext uri="{FF2B5EF4-FFF2-40B4-BE49-F238E27FC236}">
                  <a16:creationId xmlns:a16="http://schemas.microsoft.com/office/drawing/2014/main" id="{87CD3CCB-FCF7-C07D-EB4B-B943544BD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4626" y="3414340"/>
              <a:ext cx="604800" cy="604800"/>
            </a:xfrm>
            <a:prstGeom prst="mathPlus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88B89C-24C8-4BF4-CF5F-4004DC1E7427}"/>
                </a:ext>
              </a:extLst>
            </p:cNvPr>
            <p:cNvGrpSpPr/>
            <p:nvPr/>
          </p:nvGrpSpPr>
          <p:grpSpPr>
            <a:xfrm>
              <a:off x="8568851" y="2875505"/>
              <a:ext cx="2588141" cy="1925046"/>
              <a:chOff x="8442494" y="2720043"/>
              <a:chExt cx="2990946" cy="2224650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50C8352-3580-6647-D56C-26BD5183F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442494" y="2720043"/>
                <a:ext cx="669792" cy="2113566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ECF59841-6261-225F-30DD-1464C48E5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691980" y="2935316"/>
                <a:ext cx="1741460" cy="2009377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B6022CA-33D2-9B06-EC01-065C6D0B886A}"/>
              </a:ext>
            </a:extLst>
          </p:cNvPr>
          <p:cNvSpPr txBox="1"/>
          <p:nvPr/>
        </p:nvSpPr>
        <p:spPr>
          <a:xfrm>
            <a:off x="923221" y="1980352"/>
            <a:ext cx="100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Eggs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6B077-0EBD-7041-A43D-C37A6F3CD8F1}"/>
              </a:ext>
            </a:extLst>
          </p:cNvPr>
          <p:cNvSpPr txBox="1"/>
          <p:nvPr/>
        </p:nvSpPr>
        <p:spPr>
          <a:xfrm>
            <a:off x="2613798" y="1980352"/>
            <a:ext cx="100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Cheese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AE58A4-1537-951D-B4A6-A2234CEC1A94}"/>
              </a:ext>
            </a:extLst>
          </p:cNvPr>
          <p:cNvSpPr txBox="1"/>
          <p:nvPr/>
        </p:nvSpPr>
        <p:spPr>
          <a:xfrm>
            <a:off x="4270136" y="1980352"/>
            <a:ext cx="1362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Red Pepper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ED05E3-41E7-2F8B-F80E-3E902FA99ED9}"/>
              </a:ext>
            </a:extLst>
          </p:cNvPr>
          <p:cNvSpPr txBox="1"/>
          <p:nvPr/>
        </p:nvSpPr>
        <p:spPr>
          <a:xfrm>
            <a:off x="6194629" y="1980352"/>
            <a:ext cx="1362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Onion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EA92CE-02EC-D17B-CE1D-90F78D40749B}"/>
              </a:ext>
            </a:extLst>
          </p:cNvPr>
          <p:cNvSpPr txBox="1"/>
          <p:nvPr/>
        </p:nvSpPr>
        <p:spPr>
          <a:xfrm>
            <a:off x="9352499" y="1980352"/>
            <a:ext cx="1362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Pastry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58495-C61E-3255-560A-E392869DB2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8616" y="4863425"/>
            <a:ext cx="2987684" cy="14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7" y="1302182"/>
            <a:ext cx="4887884" cy="626775"/>
          </a:xfrm>
        </p:spPr>
        <p:txBody>
          <a:bodyPr>
            <a:normAutofit/>
          </a:bodyPr>
          <a:lstStyle/>
          <a:p>
            <a:r>
              <a:rPr lang="en-GB" sz="2200" dirty="0"/>
              <a:t>Dust the worktop with the flour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1: Unroll the pastry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1E17B6-153A-9811-C574-282FDD85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 bwMode="auto">
          <a:xfrm>
            <a:off x="483038" y="2434738"/>
            <a:ext cx="5527964" cy="34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1A6E9-F9B1-80D4-053D-D203E08B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 bwMode="auto">
          <a:xfrm>
            <a:off x="6229906" y="2434738"/>
            <a:ext cx="5527962" cy="34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972BFAC-D83F-5339-30BE-4A0C98FB45C2}"/>
              </a:ext>
            </a:extLst>
          </p:cNvPr>
          <p:cNvSpPr txBox="1">
            <a:spLocks/>
          </p:cNvSpPr>
          <p:nvPr/>
        </p:nvSpPr>
        <p:spPr>
          <a:xfrm>
            <a:off x="6188341" y="1302182"/>
            <a:ext cx="4597278" cy="96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Unroll the pastry sheet onto the flour-dusted worktop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0512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68" y="1310092"/>
            <a:ext cx="5613307" cy="966048"/>
          </a:xfrm>
        </p:spPr>
        <p:txBody>
          <a:bodyPr>
            <a:normAutofit/>
          </a:bodyPr>
          <a:lstStyle/>
          <a:p>
            <a:r>
              <a:rPr lang="en-GB" sz="2200" dirty="0"/>
              <a:t>Place the foil dish over the pastry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2: Cutting pastry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89D536-F845-B966-8F16-FF1BF9FE0A9A}"/>
              </a:ext>
            </a:extLst>
          </p:cNvPr>
          <p:cNvGrpSpPr/>
          <p:nvPr/>
        </p:nvGrpSpPr>
        <p:grpSpPr>
          <a:xfrm>
            <a:off x="7573598" y="3245663"/>
            <a:ext cx="2977321" cy="1876378"/>
            <a:chOff x="7526155" y="2209375"/>
            <a:chExt cx="3853969" cy="2938924"/>
          </a:xfrm>
        </p:grpSpPr>
        <p:pic>
          <p:nvPicPr>
            <p:cNvPr id="4100" name="Picture 4" descr="8&quot; Square Disposable Aluminum Cake Pans - Foil Pans perfect for baking ...">
              <a:extLst>
                <a:ext uri="{FF2B5EF4-FFF2-40B4-BE49-F238E27FC236}">
                  <a16:creationId xmlns:a16="http://schemas.microsoft.com/office/drawing/2014/main" id="{CB243F86-3AA6-0ADB-A929-AC845AA91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833" r="94750">
                          <a14:foregroundMark x1="5833" y1="38750" x2="5833" y2="38750"/>
                          <a14:foregroundMark x1="89917" y1="42583" x2="89917" y2="42583"/>
                          <a14:foregroundMark x1="89917" y1="42583" x2="89917" y2="42583"/>
                          <a14:foregroundMark x1="94833" y1="45083" x2="94833" y2="45083"/>
                          <a14:foregroundMark x1="94833" y1="45083" x2="94833" y2="45083"/>
                          <a14:foregroundMark x1="37833" y1="26083" x2="37833" y2="26083"/>
                          <a14:foregroundMark x1="37833" y1="26083" x2="37833" y2="26083"/>
                          <a14:foregroundMark x1="63583" y1="22667" x2="63583" y2="22667"/>
                          <a14:foregroundMark x1="63583" y1="22667" x2="63583" y2="22667"/>
                          <a14:foregroundMark x1="61917" y1="22250" x2="61917" y2="22250"/>
                          <a14:foregroundMark x1="61917" y1="22250" x2="61917" y2="22250"/>
                          <a14:foregroundMark x1="8750" y1="31583" x2="8750" y2="31583"/>
                          <a14:foregroundMark x1="8750" y1="31583" x2="8750" y2="31583"/>
                          <a14:foregroundMark x1="1833" y1="36917" x2="1833" y2="36917"/>
                          <a14:foregroundMark x1="1833" y1="36917" x2="1833" y2="36917"/>
                          <a14:foregroundMark x1="37667" y1="25750" x2="37667" y2="25750"/>
                          <a14:foregroundMark x1="37667" y1="25750" x2="37667" y2="25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334">
              <a:off x="7945047" y="2209375"/>
              <a:ext cx="2938924" cy="2938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57972CA-19F7-6439-4874-554FCF9F95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1782" y="2467994"/>
              <a:ext cx="1828501" cy="308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21E383-B052-29A8-A9E4-CF13A3B59FC0}"/>
                </a:ext>
              </a:extLst>
            </p:cNvPr>
            <p:cNvCxnSpPr>
              <a:cxnSpLocks/>
            </p:cNvCxnSpPr>
            <p:nvPr/>
          </p:nvCxnSpPr>
          <p:spPr>
            <a:xfrm>
              <a:off x="7526155" y="3150890"/>
              <a:ext cx="667589" cy="164474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73548A-60C6-9003-BFCA-65913918E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0875" y="4444896"/>
              <a:ext cx="2099861" cy="478542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4FA9D9-18A1-2A86-A607-9CA37D582043}"/>
                </a:ext>
              </a:extLst>
            </p:cNvPr>
            <p:cNvCxnSpPr>
              <a:cxnSpLocks/>
            </p:cNvCxnSpPr>
            <p:nvPr/>
          </p:nvCxnSpPr>
          <p:spPr>
            <a:xfrm>
              <a:off x="10197701" y="2402012"/>
              <a:ext cx="1182423" cy="1388592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56541B7-B316-760A-C35B-DB3D184AAD10}"/>
              </a:ext>
            </a:extLst>
          </p:cNvPr>
          <p:cNvSpPr txBox="1">
            <a:spLocks/>
          </p:cNvSpPr>
          <p:nvPr/>
        </p:nvSpPr>
        <p:spPr>
          <a:xfrm>
            <a:off x="6173113" y="1310092"/>
            <a:ext cx="5584755" cy="111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Carefully use the knife to cut the pastry, leaving enough to cover the sides of the dish as well as the bottom</a:t>
            </a:r>
          </a:p>
          <a:p>
            <a:endParaRPr lang="en-GB" sz="2200" dirty="0"/>
          </a:p>
          <a:p>
            <a:endParaRPr lang="en-GB" sz="2200" dirty="0"/>
          </a:p>
        </p:txBody>
      </p:sp>
      <p:pic>
        <p:nvPicPr>
          <p:cNvPr id="23" name="Picture 4" descr="8&quot; Square Disposable Aluminum Cake Pans - Foil Pans perfect for baking ...">
            <a:extLst>
              <a:ext uri="{FF2B5EF4-FFF2-40B4-BE49-F238E27FC236}">
                <a16:creationId xmlns:a16="http://schemas.microsoft.com/office/drawing/2014/main" id="{02CBCD07-7EFC-B6DB-494C-75C4D362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833" r="94750">
                        <a14:foregroundMark x1="5833" y1="38750" x2="5833" y2="38750"/>
                        <a14:foregroundMark x1="89917" y1="42583" x2="89917" y2="42583"/>
                        <a14:foregroundMark x1="89917" y1="42583" x2="89917" y2="42583"/>
                        <a14:foregroundMark x1="94833" y1="45083" x2="94833" y2="45083"/>
                        <a14:foregroundMark x1="94833" y1="45083" x2="94833" y2="45083"/>
                        <a14:foregroundMark x1="37833" y1="26083" x2="37833" y2="26083"/>
                        <a14:foregroundMark x1="37833" y1="26083" x2="37833" y2="26083"/>
                        <a14:foregroundMark x1="63583" y1="22667" x2="63583" y2="22667"/>
                        <a14:foregroundMark x1="63583" y1="22667" x2="63583" y2="22667"/>
                        <a14:foregroundMark x1="61917" y1="22250" x2="61917" y2="22250"/>
                        <a14:foregroundMark x1="61917" y1="22250" x2="61917" y2="22250"/>
                        <a14:foregroundMark x1="8750" y1="31583" x2="8750" y2="31583"/>
                        <a14:foregroundMark x1="8750" y1="31583" x2="8750" y2="31583"/>
                        <a14:foregroundMark x1="1833" y1="36917" x2="1833" y2="36917"/>
                        <a14:foregroundMark x1="1833" y1="36917" x2="1833" y2="36917"/>
                        <a14:foregroundMark x1="37667" y1="25750" x2="37667" y2="25750"/>
                        <a14:foregroundMark x1="37667" y1="25750" x2="37667" y2="2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4">
            <a:off x="1985503" y="3245663"/>
            <a:ext cx="2270418" cy="187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3A295C1-EC93-1768-88DB-F8EEFE2D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 bwMode="auto">
          <a:xfrm>
            <a:off x="483038" y="2434738"/>
            <a:ext cx="5527964" cy="34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8555C-F6EF-047A-8FD2-0D1C022B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 bwMode="auto">
          <a:xfrm>
            <a:off x="6229906" y="2434738"/>
            <a:ext cx="5527962" cy="34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387" y="1401816"/>
            <a:ext cx="2770466" cy="1711239"/>
          </a:xfrm>
        </p:spPr>
        <p:txBody>
          <a:bodyPr>
            <a:normAutofit/>
          </a:bodyPr>
          <a:lstStyle/>
          <a:p>
            <a:r>
              <a:rPr lang="en-GB" sz="2200" dirty="0"/>
              <a:t>Roll the pastry around the rolling pin, then unroll it on top of the foil dish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3: Placing pastry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112CAE1-1B54-564E-E630-11E18C880EB1}"/>
              </a:ext>
            </a:extLst>
          </p:cNvPr>
          <p:cNvSpPr txBox="1">
            <a:spLocks/>
          </p:cNvSpPr>
          <p:nvPr/>
        </p:nvSpPr>
        <p:spPr>
          <a:xfrm>
            <a:off x="8767158" y="5722326"/>
            <a:ext cx="3169923" cy="8202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Carefully trim any excess pastry off using the knife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193ED87-F1CD-8AD6-F690-A268A01D3E56}"/>
              </a:ext>
            </a:extLst>
          </p:cNvPr>
          <p:cNvSpPr txBox="1">
            <a:spLocks/>
          </p:cNvSpPr>
          <p:nvPr/>
        </p:nvSpPr>
        <p:spPr>
          <a:xfrm>
            <a:off x="7306199" y="2328400"/>
            <a:ext cx="2921918" cy="11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Push the pastry down into the dish, patting it up the sides too</a:t>
            </a:r>
          </a:p>
        </p:txBody>
      </p:sp>
      <p:pic>
        <p:nvPicPr>
          <p:cNvPr id="7" name="Picture 6" descr="A piece of bread with a black background&#10;&#10;Description automatically generated">
            <a:extLst>
              <a:ext uri="{FF2B5EF4-FFF2-40B4-BE49-F238E27FC236}">
                <a16:creationId xmlns:a16="http://schemas.microsoft.com/office/drawing/2014/main" id="{CA3866E3-92C0-427C-634D-C77D6DBA8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2" y="1316353"/>
            <a:ext cx="3636296" cy="1882167"/>
          </a:xfrm>
          <a:prstGeom prst="rect">
            <a:avLst/>
          </a:prstGeom>
        </p:spPr>
      </p:pic>
      <p:pic>
        <p:nvPicPr>
          <p:cNvPr id="9" name="Picture 8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F8EE32A-0660-F5B3-1C7D-EF602EC55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00" y="3389180"/>
            <a:ext cx="4009621" cy="2054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8E9AD-D9F9-2F02-B11A-D00C09921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657" y="3429000"/>
            <a:ext cx="4385019" cy="20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6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14" y="1814394"/>
            <a:ext cx="2156460" cy="792476"/>
          </a:xfrm>
        </p:spPr>
        <p:txBody>
          <a:bodyPr>
            <a:normAutofit/>
          </a:bodyPr>
          <a:lstStyle/>
          <a:p>
            <a:r>
              <a:rPr lang="en-GB" sz="2200" dirty="0"/>
              <a:t>Crack 4 eggs into the jug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4: Eggs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4A0F97D-C260-8582-AE56-05E29A89C30C}"/>
              </a:ext>
            </a:extLst>
          </p:cNvPr>
          <p:cNvSpPr txBox="1">
            <a:spLocks/>
          </p:cNvSpPr>
          <p:nvPr/>
        </p:nvSpPr>
        <p:spPr>
          <a:xfrm>
            <a:off x="8288215" y="1908607"/>
            <a:ext cx="2937162" cy="96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Use the whisk to mix them together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FD7806B-0639-00FA-00E5-42CF8AC0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96044" y="2210632"/>
            <a:ext cx="3401291" cy="369219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D3C3FB-9256-E331-1633-A15FFE1B2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1290" y="2666687"/>
            <a:ext cx="3262630" cy="31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9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418157"/>
            <a:ext cx="5492779" cy="273917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If you would like smaller vegetables, carefully chop them using the claw knife grip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Add them to the whisked eggs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5: Preparation of filling</a:t>
            </a:r>
          </a:p>
        </p:txBody>
      </p:sp>
      <p:pic>
        <p:nvPicPr>
          <p:cNvPr id="3" name="Picture 2" descr="A person cutting a onion&#10;&#10;Description automatically generated">
            <a:extLst>
              <a:ext uri="{FF2B5EF4-FFF2-40B4-BE49-F238E27FC236}">
                <a16:creationId xmlns:a16="http://schemas.microsoft.com/office/drawing/2014/main" id="{ADEA3CD6-13D4-2E29-7933-A0148761D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16" y="1504603"/>
            <a:ext cx="5756383" cy="45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57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uring liquid into a pie&#10;&#10;Description automatically generated">
            <a:extLst>
              <a:ext uri="{FF2B5EF4-FFF2-40B4-BE49-F238E27FC236}">
                <a16:creationId xmlns:a16="http://schemas.microsoft.com/office/drawing/2014/main" id="{C3D7A440-D6C0-3C16-1537-BAF63B5D3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6" y="1977318"/>
            <a:ext cx="4376817" cy="3848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D5C9CA-E219-AE82-747B-39E73957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4985" y="1977318"/>
            <a:ext cx="3922461" cy="384858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332" y="1835452"/>
            <a:ext cx="3009206" cy="801341"/>
          </a:xfrm>
        </p:spPr>
        <p:txBody>
          <a:bodyPr/>
          <a:lstStyle/>
          <a:p>
            <a:r>
              <a:rPr lang="en-GB" sz="2400" dirty="0"/>
              <a:t>Pour filling mixture into the pastry case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6: Putting it all together 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A4A56E3-1A3A-3769-CB68-10BD404787AC}"/>
              </a:ext>
            </a:extLst>
          </p:cNvPr>
          <p:cNvSpPr txBox="1">
            <a:spLocks/>
          </p:cNvSpPr>
          <p:nvPr/>
        </p:nvSpPr>
        <p:spPr>
          <a:xfrm>
            <a:off x="6303819" y="1202025"/>
            <a:ext cx="3275214" cy="1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Decorate with extra vegetables or cheese if you would like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176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480F8-F990-046A-705F-5C42A6C76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EFBDC-C19C-0423-0DA3-6C4458F90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2490498"/>
            <a:ext cx="3432501" cy="2605203"/>
          </a:xfrm>
        </p:spPr>
        <p:txBody>
          <a:bodyPr>
            <a:normAutofit/>
          </a:bodyPr>
          <a:lstStyle/>
          <a:p>
            <a:pPr lvl="0">
              <a:buClrTx/>
            </a:pPr>
            <a:r>
              <a:rPr lang="en-GB" dirty="0"/>
              <a:t>… children will be able to make a vegetable quiche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A9ACF-2FF7-F092-D826-0FF6E083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Lesson 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FFA021-5C07-B1FC-B4FE-A7A9ED59820F}"/>
              </a:ext>
            </a:extLst>
          </p:cNvPr>
          <p:cNvSpPr txBox="1">
            <a:spLocks/>
          </p:cNvSpPr>
          <p:nvPr/>
        </p:nvSpPr>
        <p:spPr>
          <a:xfrm>
            <a:off x="8121959" y="2490497"/>
            <a:ext cx="3574047" cy="260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/>
              <a:t>… children will be able to understand and describe food traffic lights</a:t>
            </a:r>
          </a:p>
          <a:p>
            <a:pPr>
              <a:buClrTx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691718-D867-2515-8F62-670E689CFEBF}"/>
              </a:ext>
            </a:extLst>
          </p:cNvPr>
          <p:cNvSpPr txBox="1">
            <a:spLocks/>
          </p:cNvSpPr>
          <p:nvPr/>
        </p:nvSpPr>
        <p:spPr>
          <a:xfrm>
            <a:off x="4177358" y="2490497"/>
            <a:ext cx="3574047" cy="260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en-GB" dirty="0"/>
              <a:t>… children will be able to explain why certain foods are needed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A1849D-DC86-4659-F54B-47DD93DD3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342" y="1778923"/>
            <a:ext cx="851517" cy="62137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8401A47-2293-C2B3-C162-4BEEF3E0B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6987" y="1790431"/>
            <a:ext cx="1323303" cy="6098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4795D4D-8B05-1C94-4102-2667B4E60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7228" y="1778923"/>
            <a:ext cx="1392345" cy="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3" y="1494307"/>
            <a:ext cx="4972176" cy="585211"/>
          </a:xfrm>
        </p:spPr>
        <p:txBody>
          <a:bodyPr/>
          <a:lstStyle/>
          <a:p>
            <a:pPr algn="ctr"/>
            <a:r>
              <a:rPr lang="en-GB" sz="2400" dirty="0"/>
              <a:t>Teachers will cook in ovens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7: Cooking  </a:t>
            </a:r>
          </a:p>
        </p:txBody>
      </p:sp>
      <p:pic>
        <p:nvPicPr>
          <p:cNvPr id="3" name="Picture 2" descr="A slice of pizza on a plate&#10;&#10;Description automatically generated">
            <a:extLst>
              <a:ext uri="{FF2B5EF4-FFF2-40B4-BE49-F238E27FC236}">
                <a16:creationId xmlns:a16="http://schemas.microsoft.com/office/drawing/2014/main" id="{BA1E9ABC-E512-BFD7-360C-1A0086754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96" y="2055221"/>
            <a:ext cx="4521314" cy="4126664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D9ADD79-3403-12F9-EB89-B3A97C42F38F}"/>
              </a:ext>
            </a:extLst>
          </p:cNvPr>
          <p:cNvSpPr txBox="1">
            <a:spLocks/>
          </p:cNvSpPr>
          <p:nvPr/>
        </p:nvSpPr>
        <p:spPr>
          <a:xfrm>
            <a:off x="6981897" y="1470009"/>
            <a:ext cx="3208711" cy="585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/>
              <a:t>Take home and enjoy!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562E05-785D-FA0A-89AE-DE14614A1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54232" y="2373634"/>
            <a:ext cx="2569798" cy="29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6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76AA4-4A23-4590-9D23-6DB8688B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8156"/>
            <a:ext cx="4422371" cy="1083975"/>
          </a:xfrm>
        </p:spPr>
        <p:txBody>
          <a:bodyPr/>
          <a:lstStyle/>
          <a:p>
            <a:r>
              <a:rPr lang="en-GB" sz="2400" dirty="0"/>
              <a:t>Carefully put all your used equipment in a neat pile ready for washing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7871-EDB1-4EF1-8DC0-21C8D84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8: Tidying up  </a:t>
            </a:r>
          </a:p>
        </p:txBody>
      </p:sp>
      <p:pic>
        <p:nvPicPr>
          <p:cNvPr id="3" name="Picture 2" descr="A sink full of dishes and soap&#10;&#10;Description automatically generated">
            <a:extLst>
              <a:ext uri="{FF2B5EF4-FFF2-40B4-BE49-F238E27FC236}">
                <a16:creationId xmlns:a16="http://schemas.microsoft.com/office/drawing/2014/main" id="{ED713EC4-A6A9-BDDB-34AB-FB6ECEFE3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24" y="1650884"/>
            <a:ext cx="7772400" cy="442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61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B999B7FA-3EC6-08B4-03DA-D9AE6B729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8"/>
          <a:stretch/>
        </p:blipFill>
        <p:spPr>
          <a:xfrm>
            <a:off x="0" y="0"/>
            <a:ext cx="1236268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23900" y="977900"/>
            <a:ext cx="4419600" cy="4203700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3169" y="2581442"/>
            <a:ext cx="3421062" cy="996616"/>
          </a:xfrm>
        </p:spPr>
        <p:txBody>
          <a:bodyPr>
            <a:normAutofit/>
          </a:bodyPr>
          <a:lstStyle/>
          <a:p>
            <a:r>
              <a:rPr lang="en-US" sz="5400" dirty="0"/>
              <a:t>Plenary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5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83580-85CA-D739-A5E0-45A858F2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0D939-926D-F150-70A3-1B14736E2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3011198"/>
            <a:ext cx="3432501" cy="2605203"/>
          </a:xfrm>
        </p:spPr>
        <p:txBody>
          <a:bodyPr>
            <a:normAutofit/>
          </a:bodyPr>
          <a:lstStyle/>
          <a:p>
            <a:pPr lvl="0">
              <a:buClrTx/>
            </a:pPr>
            <a:r>
              <a:rPr lang="en-GB" dirty="0"/>
              <a:t>… children will be able to make a vegetable quiche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D58FF-7887-176D-1898-7D6B97B2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Plenary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182CB3-4AFA-693F-74BC-DAB630B20FB9}"/>
              </a:ext>
            </a:extLst>
          </p:cNvPr>
          <p:cNvSpPr txBox="1">
            <a:spLocks/>
          </p:cNvSpPr>
          <p:nvPr/>
        </p:nvSpPr>
        <p:spPr>
          <a:xfrm>
            <a:off x="8121959" y="3011197"/>
            <a:ext cx="3574047" cy="260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GB" dirty="0"/>
              <a:t>… children will be able to understand and describe food traffic lights</a:t>
            </a:r>
          </a:p>
          <a:p>
            <a:pPr>
              <a:buClrTx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67DF92-85F2-FE4F-FEE2-1EAF79366646}"/>
              </a:ext>
            </a:extLst>
          </p:cNvPr>
          <p:cNvSpPr txBox="1">
            <a:spLocks/>
          </p:cNvSpPr>
          <p:nvPr/>
        </p:nvSpPr>
        <p:spPr>
          <a:xfrm>
            <a:off x="4177358" y="3011197"/>
            <a:ext cx="3574047" cy="260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6232F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A9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en-GB" dirty="0"/>
              <a:t>… children will be able to explain why certain foods are needed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E295DEE-B894-BCF6-FDC6-BC48EEBDF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342" y="2299623"/>
            <a:ext cx="851517" cy="62137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27294F-A4B2-EEB2-5DAA-0EBF0B310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6987" y="2311131"/>
            <a:ext cx="1323303" cy="6098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378380C-C222-01C5-2E66-12E6894B0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7228" y="2299623"/>
            <a:ext cx="1392345" cy="6213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29C9C79-F6C7-C3D2-E1A0-FA3A7EC050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9261" y="975609"/>
            <a:ext cx="2705556" cy="7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6A6FE-C10E-E764-EACE-88C523433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8ECDB2E-130E-9359-6CAB-14B6B05728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6267" r="8219" b="8110"/>
          <a:stretch/>
        </p:blipFill>
        <p:spPr>
          <a:xfrm>
            <a:off x="-34321" y="0"/>
            <a:ext cx="12211049" cy="685799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6BFD49-4690-D3F8-0C8E-116B439BFE8A}"/>
              </a:ext>
            </a:extLst>
          </p:cNvPr>
          <p:cNvSpPr/>
          <p:nvPr/>
        </p:nvSpPr>
        <p:spPr>
          <a:xfrm>
            <a:off x="-34321" y="1529229"/>
            <a:ext cx="12211049" cy="162877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A87F4-4AA1-FA9A-17B6-722CE0C951B3}"/>
              </a:ext>
            </a:extLst>
          </p:cNvPr>
          <p:cNvSpPr txBox="1"/>
          <p:nvPr/>
        </p:nvSpPr>
        <p:spPr>
          <a:xfrm>
            <a:off x="683379" y="1835784"/>
            <a:ext cx="7677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Thank You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EEEE7B9-566C-1DCD-0D70-FFA92A447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0" y="1621651"/>
            <a:ext cx="336850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2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5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00ACB-4930-18D8-B25D-7B799A7B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4DF0AF-5CA0-6C92-1CFD-F24C5A72A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7" b="34269"/>
          <a:stretch/>
        </p:blipFill>
        <p:spPr bwMode="auto">
          <a:xfrm>
            <a:off x="-140084" y="0"/>
            <a:ext cx="12332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CB85031-3C8F-6886-C913-F7B8A1E3315D}"/>
              </a:ext>
            </a:extLst>
          </p:cNvPr>
          <p:cNvSpPr/>
          <p:nvPr/>
        </p:nvSpPr>
        <p:spPr>
          <a:xfrm>
            <a:off x="965947" y="1218600"/>
            <a:ext cx="4420800" cy="442080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290BFF-8144-9F23-DD9C-FCF5BE418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4713" y="3105566"/>
            <a:ext cx="3421062" cy="798424"/>
          </a:xfrm>
        </p:spPr>
        <p:txBody>
          <a:bodyPr anchor="ctr">
            <a:spAutoFit/>
          </a:bodyPr>
          <a:lstStyle/>
          <a:p>
            <a:pPr>
              <a:lnSpc>
                <a:spcPct val="75000"/>
              </a:lnSpc>
            </a:pPr>
            <a:r>
              <a:rPr lang="en-US" sz="6100" dirty="0"/>
              <a:t>Starter</a:t>
            </a:r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AB4C671-A123-8406-8166-D03EC5BDD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3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52734-EC85-DF18-F104-E51166B99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04CBA-13B1-4168-4039-E04C5913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06336"/>
            <a:ext cx="4368800" cy="1403487"/>
          </a:xfrm>
        </p:spPr>
        <p:txBody>
          <a:bodyPr anchor="t">
            <a:normAutofit/>
          </a:bodyPr>
          <a:lstStyle/>
          <a:p>
            <a:r>
              <a:rPr lang="en-GB" dirty="0"/>
              <a:t>What is the Eatwell Guide?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D99134-6FBA-6428-0AAC-429FBDA2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121" y="870089"/>
            <a:ext cx="8233484" cy="56612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AE01C3-8FF7-A0EC-9185-EB7E6AFCF4A6}"/>
              </a:ext>
            </a:extLst>
          </p:cNvPr>
          <p:cNvSpPr txBox="1"/>
          <p:nvPr/>
        </p:nvSpPr>
        <p:spPr>
          <a:xfrm>
            <a:off x="252727" y="5276844"/>
            <a:ext cx="259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2">
                    <a:lumMod val="75000"/>
                  </a:schemeClr>
                </a:solidFill>
              </a:rPr>
              <a:t>Source: Public Health England in association with the Welsh Government, Food Standards Scotland and the Food Standards Agency in Northern Ireland</a:t>
            </a:r>
          </a:p>
        </p:txBody>
      </p:sp>
    </p:spTree>
    <p:extLst>
      <p:ext uri="{BB962C8B-B14F-4D97-AF65-F5344CB8AC3E}">
        <p14:creationId xmlns:p14="http://schemas.microsoft.com/office/powerpoint/2010/main" val="415954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1AD24-B239-F35A-69EB-8775265B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atwell Guide Whole">
            <a:extLst>
              <a:ext uri="{FF2B5EF4-FFF2-40B4-BE49-F238E27FC236}">
                <a16:creationId xmlns:a16="http://schemas.microsoft.com/office/drawing/2014/main" id="{FD0A1A32-3B32-002E-5279-787BA69BE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121" y="870089"/>
            <a:ext cx="8233484" cy="5661254"/>
          </a:xfrm>
          <a:prstGeom prst="rect">
            <a:avLst/>
          </a:prstGeom>
        </p:spPr>
      </p:pic>
      <p:sp>
        <p:nvSpPr>
          <p:cNvPr id="12" name="Reveal – Fruit &amp; Veg 1">
            <a:extLst>
              <a:ext uri="{FF2B5EF4-FFF2-40B4-BE49-F238E27FC236}">
                <a16:creationId xmlns:a16="http://schemas.microsoft.com/office/drawing/2014/main" id="{441EEFF6-4471-89C4-91E6-9C91671ECFA3}"/>
              </a:ext>
            </a:extLst>
          </p:cNvPr>
          <p:cNvSpPr/>
          <p:nvPr/>
        </p:nvSpPr>
        <p:spPr>
          <a:xfrm>
            <a:off x="3267986" y="731520"/>
            <a:ext cx="8730532" cy="6011186"/>
          </a:xfrm>
          <a:custGeom>
            <a:avLst/>
            <a:gdLst>
              <a:gd name="connsiteX0" fmla="*/ 4842344 w 8730532"/>
              <a:gd name="connsiteY0" fmla="*/ 31805 h 6011186"/>
              <a:gd name="connsiteX1" fmla="*/ 4842344 w 8730532"/>
              <a:gd name="connsiteY1" fmla="*/ 2814762 h 6011186"/>
              <a:gd name="connsiteX2" fmla="*/ 2329732 w 8730532"/>
              <a:gd name="connsiteY2" fmla="*/ 5287617 h 6011186"/>
              <a:gd name="connsiteX3" fmla="*/ 2154804 w 8730532"/>
              <a:gd name="connsiteY3" fmla="*/ 4858247 h 6011186"/>
              <a:gd name="connsiteX4" fmla="*/ 1327868 w 8730532"/>
              <a:gd name="connsiteY4" fmla="*/ 4126727 h 6011186"/>
              <a:gd name="connsiteX5" fmla="*/ 675861 w 8730532"/>
              <a:gd name="connsiteY5" fmla="*/ 4086970 h 6011186"/>
              <a:gd name="connsiteX6" fmla="*/ 31805 w 8730532"/>
              <a:gd name="connsiteY6" fmla="*/ 4301656 h 6011186"/>
              <a:gd name="connsiteX7" fmla="*/ 0 w 8730532"/>
              <a:gd name="connsiteY7" fmla="*/ 5080883 h 6011186"/>
              <a:gd name="connsiteX8" fmla="*/ 95416 w 8730532"/>
              <a:gd name="connsiteY8" fmla="*/ 5780598 h 6011186"/>
              <a:gd name="connsiteX9" fmla="*/ 636104 w 8730532"/>
              <a:gd name="connsiteY9" fmla="*/ 5987332 h 6011186"/>
              <a:gd name="connsiteX10" fmla="*/ 3729162 w 8730532"/>
              <a:gd name="connsiteY10" fmla="*/ 5963478 h 6011186"/>
              <a:gd name="connsiteX11" fmla="*/ 7855889 w 8730532"/>
              <a:gd name="connsiteY11" fmla="*/ 6011186 h 6011186"/>
              <a:gd name="connsiteX12" fmla="*/ 8730532 w 8730532"/>
              <a:gd name="connsiteY12" fmla="*/ 5963478 h 6011186"/>
              <a:gd name="connsiteX13" fmla="*/ 8706678 w 8730532"/>
              <a:gd name="connsiteY13" fmla="*/ 4182386 h 6011186"/>
              <a:gd name="connsiteX14" fmla="*/ 8722581 w 8730532"/>
              <a:gd name="connsiteY14" fmla="*/ 2297927 h 6011186"/>
              <a:gd name="connsiteX15" fmla="*/ 8181892 w 8730532"/>
              <a:gd name="connsiteY15" fmla="*/ 993913 h 6011186"/>
              <a:gd name="connsiteX16" fmla="*/ 6694998 w 8730532"/>
              <a:gd name="connsiteY16" fmla="*/ 278296 h 6011186"/>
              <a:gd name="connsiteX17" fmla="*/ 5255812 w 8730532"/>
              <a:gd name="connsiteY17" fmla="*/ 0 h 6011186"/>
              <a:gd name="connsiteX18" fmla="*/ 4842344 w 8730532"/>
              <a:gd name="connsiteY18" fmla="*/ 31805 h 601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730532" h="6011186">
                <a:moveTo>
                  <a:pt x="4842344" y="31805"/>
                </a:moveTo>
                <a:lnTo>
                  <a:pt x="4842344" y="2814762"/>
                </a:lnTo>
                <a:lnTo>
                  <a:pt x="2329732" y="5287617"/>
                </a:lnTo>
                <a:lnTo>
                  <a:pt x="2154804" y="4858247"/>
                </a:lnTo>
                <a:lnTo>
                  <a:pt x="1327868" y="4126727"/>
                </a:lnTo>
                <a:lnTo>
                  <a:pt x="675861" y="4086970"/>
                </a:lnTo>
                <a:lnTo>
                  <a:pt x="31805" y="4301656"/>
                </a:lnTo>
                <a:lnTo>
                  <a:pt x="0" y="5080883"/>
                </a:lnTo>
                <a:lnTo>
                  <a:pt x="95416" y="5780598"/>
                </a:lnTo>
                <a:lnTo>
                  <a:pt x="636104" y="5987332"/>
                </a:lnTo>
                <a:lnTo>
                  <a:pt x="3729162" y="5963478"/>
                </a:lnTo>
                <a:lnTo>
                  <a:pt x="7855889" y="6011186"/>
                </a:lnTo>
                <a:lnTo>
                  <a:pt x="8730532" y="5963478"/>
                </a:lnTo>
                <a:lnTo>
                  <a:pt x="8706678" y="4182386"/>
                </a:lnTo>
                <a:lnTo>
                  <a:pt x="8722581" y="2297927"/>
                </a:lnTo>
                <a:lnTo>
                  <a:pt x="8181892" y="993913"/>
                </a:lnTo>
                <a:lnTo>
                  <a:pt x="6694998" y="278296"/>
                </a:lnTo>
                <a:lnTo>
                  <a:pt x="5255812" y="0"/>
                </a:lnTo>
                <a:lnTo>
                  <a:pt x="4842344" y="31805"/>
                </a:lnTo>
                <a:close/>
              </a:path>
            </a:pathLst>
          </a:custGeom>
          <a:solidFill>
            <a:srgbClr val="EEF8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veal – Fruit &amp; Veg 2">
            <a:extLst>
              <a:ext uri="{FF2B5EF4-FFF2-40B4-BE49-F238E27FC236}">
                <a16:creationId xmlns:a16="http://schemas.microsoft.com/office/drawing/2014/main" id="{8BC59313-4D53-7B6D-DE31-80A464982054}"/>
              </a:ext>
            </a:extLst>
          </p:cNvPr>
          <p:cNvSpPr/>
          <p:nvPr/>
        </p:nvSpPr>
        <p:spPr>
          <a:xfrm>
            <a:off x="3267986" y="731520"/>
            <a:ext cx="8730532" cy="6011186"/>
          </a:xfrm>
          <a:custGeom>
            <a:avLst/>
            <a:gdLst>
              <a:gd name="connsiteX0" fmla="*/ 4842344 w 8730532"/>
              <a:gd name="connsiteY0" fmla="*/ 31805 h 6011186"/>
              <a:gd name="connsiteX1" fmla="*/ 4842344 w 8730532"/>
              <a:gd name="connsiteY1" fmla="*/ 2814762 h 6011186"/>
              <a:gd name="connsiteX2" fmla="*/ 2329732 w 8730532"/>
              <a:gd name="connsiteY2" fmla="*/ 5287617 h 6011186"/>
              <a:gd name="connsiteX3" fmla="*/ 2154804 w 8730532"/>
              <a:gd name="connsiteY3" fmla="*/ 4858247 h 6011186"/>
              <a:gd name="connsiteX4" fmla="*/ 1327868 w 8730532"/>
              <a:gd name="connsiteY4" fmla="*/ 4126727 h 6011186"/>
              <a:gd name="connsiteX5" fmla="*/ 675861 w 8730532"/>
              <a:gd name="connsiteY5" fmla="*/ 4086970 h 6011186"/>
              <a:gd name="connsiteX6" fmla="*/ 31805 w 8730532"/>
              <a:gd name="connsiteY6" fmla="*/ 4301656 h 6011186"/>
              <a:gd name="connsiteX7" fmla="*/ 0 w 8730532"/>
              <a:gd name="connsiteY7" fmla="*/ 5080883 h 6011186"/>
              <a:gd name="connsiteX8" fmla="*/ 95416 w 8730532"/>
              <a:gd name="connsiteY8" fmla="*/ 5780598 h 6011186"/>
              <a:gd name="connsiteX9" fmla="*/ 636104 w 8730532"/>
              <a:gd name="connsiteY9" fmla="*/ 5987332 h 6011186"/>
              <a:gd name="connsiteX10" fmla="*/ 3729162 w 8730532"/>
              <a:gd name="connsiteY10" fmla="*/ 5963478 h 6011186"/>
              <a:gd name="connsiteX11" fmla="*/ 7855889 w 8730532"/>
              <a:gd name="connsiteY11" fmla="*/ 6011186 h 6011186"/>
              <a:gd name="connsiteX12" fmla="*/ 8730532 w 8730532"/>
              <a:gd name="connsiteY12" fmla="*/ 5963478 h 6011186"/>
              <a:gd name="connsiteX13" fmla="*/ 8706678 w 8730532"/>
              <a:gd name="connsiteY13" fmla="*/ 4182386 h 6011186"/>
              <a:gd name="connsiteX14" fmla="*/ 8722581 w 8730532"/>
              <a:gd name="connsiteY14" fmla="*/ 2297927 h 6011186"/>
              <a:gd name="connsiteX15" fmla="*/ 8181892 w 8730532"/>
              <a:gd name="connsiteY15" fmla="*/ 993913 h 6011186"/>
              <a:gd name="connsiteX16" fmla="*/ 6694998 w 8730532"/>
              <a:gd name="connsiteY16" fmla="*/ 278296 h 6011186"/>
              <a:gd name="connsiteX17" fmla="*/ 5255812 w 8730532"/>
              <a:gd name="connsiteY17" fmla="*/ 0 h 6011186"/>
              <a:gd name="connsiteX18" fmla="*/ 4842344 w 8730532"/>
              <a:gd name="connsiteY18" fmla="*/ 31805 h 601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730532" h="6011186">
                <a:moveTo>
                  <a:pt x="4842344" y="31805"/>
                </a:moveTo>
                <a:lnTo>
                  <a:pt x="4842344" y="2814762"/>
                </a:lnTo>
                <a:lnTo>
                  <a:pt x="2329732" y="5287617"/>
                </a:lnTo>
                <a:lnTo>
                  <a:pt x="2154804" y="4858247"/>
                </a:lnTo>
                <a:lnTo>
                  <a:pt x="1327868" y="4126727"/>
                </a:lnTo>
                <a:lnTo>
                  <a:pt x="675861" y="4086970"/>
                </a:lnTo>
                <a:lnTo>
                  <a:pt x="31805" y="4301656"/>
                </a:lnTo>
                <a:lnTo>
                  <a:pt x="0" y="5080883"/>
                </a:lnTo>
                <a:lnTo>
                  <a:pt x="95416" y="5780598"/>
                </a:lnTo>
                <a:lnTo>
                  <a:pt x="636104" y="5987332"/>
                </a:lnTo>
                <a:lnTo>
                  <a:pt x="3729162" y="5963478"/>
                </a:lnTo>
                <a:lnTo>
                  <a:pt x="7855889" y="6011186"/>
                </a:lnTo>
                <a:lnTo>
                  <a:pt x="8730532" y="5963478"/>
                </a:lnTo>
                <a:lnTo>
                  <a:pt x="8706678" y="4182386"/>
                </a:lnTo>
                <a:lnTo>
                  <a:pt x="8722581" y="2297927"/>
                </a:lnTo>
                <a:lnTo>
                  <a:pt x="8181892" y="993913"/>
                </a:lnTo>
                <a:lnTo>
                  <a:pt x="6694998" y="278296"/>
                </a:lnTo>
                <a:lnTo>
                  <a:pt x="5255812" y="0"/>
                </a:lnTo>
                <a:lnTo>
                  <a:pt x="4842344" y="31805"/>
                </a:lnTo>
                <a:close/>
              </a:path>
            </a:pathLst>
          </a:custGeom>
          <a:solidFill>
            <a:srgbClr val="EEF8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veal – Dairy">
            <a:extLst>
              <a:ext uri="{FF2B5EF4-FFF2-40B4-BE49-F238E27FC236}">
                <a16:creationId xmlns:a16="http://schemas.microsoft.com/office/drawing/2014/main" id="{34B3A737-B716-CD25-88A7-0E23609E7582}"/>
              </a:ext>
            </a:extLst>
          </p:cNvPr>
          <p:cNvSpPr/>
          <p:nvPr/>
        </p:nvSpPr>
        <p:spPr>
          <a:xfrm>
            <a:off x="3466769" y="755374"/>
            <a:ext cx="8563554" cy="5931673"/>
          </a:xfrm>
          <a:custGeom>
            <a:avLst/>
            <a:gdLst>
              <a:gd name="connsiteX0" fmla="*/ 4643561 w 8563554"/>
              <a:gd name="connsiteY0" fmla="*/ 2767054 h 5931673"/>
              <a:gd name="connsiteX1" fmla="*/ 7180028 w 8563554"/>
              <a:gd name="connsiteY1" fmla="*/ 5033176 h 5931673"/>
              <a:gd name="connsiteX2" fmla="*/ 6337189 w 8563554"/>
              <a:gd name="connsiteY2" fmla="*/ 5351228 h 5931673"/>
              <a:gd name="connsiteX3" fmla="*/ 5876014 w 8563554"/>
              <a:gd name="connsiteY3" fmla="*/ 5454595 h 5931673"/>
              <a:gd name="connsiteX4" fmla="*/ 5852160 w 8563554"/>
              <a:gd name="connsiteY4" fmla="*/ 5788549 h 5931673"/>
              <a:gd name="connsiteX5" fmla="*/ 6702949 w 8563554"/>
              <a:gd name="connsiteY5" fmla="*/ 5931673 h 5931673"/>
              <a:gd name="connsiteX6" fmla="*/ 8484041 w 8563554"/>
              <a:gd name="connsiteY6" fmla="*/ 5899868 h 5931673"/>
              <a:gd name="connsiteX7" fmla="*/ 8499944 w 8563554"/>
              <a:gd name="connsiteY7" fmla="*/ 4158532 h 5931673"/>
              <a:gd name="connsiteX8" fmla="*/ 8563554 w 8563554"/>
              <a:gd name="connsiteY8" fmla="*/ 2472856 h 5931673"/>
              <a:gd name="connsiteX9" fmla="*/ 7991061 w 8563554"/>
              <a:gd name="connsiteY9" fmla="*/ 1216549 h 5931673"/>
              <a:gd name="connsiteX10" fmla="*/ 6082748 w 8563554"/>
              <a:gd name="connsiteY10" fmla="*/ 63610 h 5931673"/>
              <a:gd name="connsiteX11" fmla="*/ 3991554 w 8563554"/>
              <a:gd name="connsiteY11" fmla="*/ 0 h 5931673"/>
              <a:gd name="connsiteX12" fmla="*/ 1924215 w 8563554"/>
              <a:gd name="connsiteY12" fmla="*/ 659958 h 5931673"/>
              <a:gd name="connsiteX13" fmla="*/ 1208598 w 8563554"/>
              <a:gd name="connsiteY13" fmla="*/ 1447137 h 5931673"/>
              <a:gd name="connsiteX14" fmla="*/ 636104 w 8563554"/>
              <a:gd name="connsiteY14" fmla="*/ 2751151 h 5931673"/>
              <a:gd name="connsiteX15" fmla="*/ 310101 w 8563554"/>
              <a:gd name="connsiteY15" fmla="*/ 3840480 h 5931673"/>
              <a:gd name="connsiteX16" fmla="*/ 47708 w 8563554"/>
              <a:gd name="connsiteY16" fmla="*/ 4667416 h 5931673"/>
              <a:gd name="connsiteX17" fmla="*/ 0 w 8563554"/>
              <a:gd name="connsiteY17" fmla="*/ 5518205 h 5931673"/>
              <a:gd name="connsiteX18" fmla="*/ 294198 w 8563554"/>
              <a:gd name="connsiteY18" fmla="*/ 5907819 h 5931673"/>
              <a:gd name="connsiteX19" fmla="*/ 5271714 w 8563554"/>
              <a:gd name="connsiteY19" fmla="*/ 5557962 h 5931673"/>
              <a:gd name="connsiteX20" fmla="*/ 4643561 w 8563554"/>
              <a:gd name="connsiteY20" fmla="*/ 2767054 h 593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63554" h="5931673">
                <a:moveTo>
                  <a:pt x="4643561" y="2767054"/>
                </a:moveTo>
                <a:lnTo>
                  <a:pt x="7180028" y="5033176"/>
                </a:lnTo>
                <a:lnTo>
                  <a:pt x="6337189" y="5351228"/>
                </a:lnTo>
                <a:lnTo>
                  <a:pt x="5876014" y="5454595"/>
                </a:lnTo>
                <a:lnTo>
                  <a:pt x="5852160" y="5788549"/>
                </a:lnTo>
                <a:lnTo>
                  <a:pt x="6702949" y="5931673"/>
                </a:lnTo>
                <a:lnTo>
                  <a:pt x="8484041" y="5899868"/>
                </a:lnTo>
                <a:lnTo>
                  <a:pt x="8499944" y="4158532"/>
                </a:lnTo>
                <a:lnTo>
                  <a:pt x="8563554" y="2472856"/>
                </a:lnTo>
                <a:lnTo>
                  <a:pt x="7991061" y="1216549"/>
                </a:lnTo>
                <a:lnTo>
                  <a:pt x="6082748" y="63610"/>
                </a:lnTo>
                <a:lnTo>
                  <a:pt x="3991554" y="0"/>
                </a:lnTo>
                <a:lnTo>
                  <a:pt x="1924215" y="659958"/>
                </a:lnTo>
                <a:lnTo>
                  <a:pt x="1208598" y="1447137"/>
                </a:lnTo>
                <a:lnTo>
                  <a:pt x="636104" y="2751151"/>
                </a:lnTo>
                <a:lnTo>
                  <a:pt x="310101" y="3840480"/>
                </a:lnTo>
                <a:lnTo>
                  <a:pt x="47708" y="4667416"/>
                </a:lnTo>
                <a:lnTo>
                  <a:pt x="0" y="5518205"/>
                </a:lnTo>
                <a:lnTo>
                  <a:pt x="294198" y="5907819"/>
                </a:lnTo>
                <a:lnTo>
                  <a:pt x="5271714" y="5557962"/>
                </a:lnTo>
                <a:lnTo>
                  <a:pt x="4643561" y="2767054"/>
                </a:lnTo>
                <a:close/>
              </a:path>
            </a:pathLst>
          </a:custGeom>
          <a:solidFill>
            <a:srgbClr val="EEF8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veal – Protein">
            <a:extLst>
              <a:ext uri="{FF2B5EF4-FFF2-40B4-BE49-F238E27FC236}">
                <a16:creationId xmlns:a16="http://schemas.microsoft.com/office/drawing/2014/main" id="{E127790F-0EBD-1F6D-0DB5-8C874EA15C8B}"/>
              </a:ext>
            </a:extLst>
          </p:cNvPr>
          <p:cNvSpPr/>
          <p:nvPr/>
        </p:nvSpPr>
        <p:spPr>
          <a:xfrm>
            <a:off x="3371353" y="715617"/>
            <a:ext cx="8722581" cy="5987333"/>
          </a:xfrm>
          <a:custGeom>
            <a:avLst/>
            <a:gdLst>
              <a:gd name="connsiteX0" fmla="*/ 4738977 w 8722581"/>
              <a:gd name="connsiteY0" fmla="*/ 2814762 h 5987333"/>
              <a:gd name="connsiteX1" fmla="*/ 5446644 w 8722581"/>
              <a:gd name="connsiteY1" fmla="*/ 5955527 h 5987333"/>
              <a:gd name="connsiteX2" fmla="*/ 8547652 w 8722581"/>
              <a:gd name="connsiteY2" fmla="*/ 5923722 h 5987333"/>
              <a:gd name="connsiteX3" fmla="*/ 8722581 w 8722581"/>
              <a:gd name="connsiteY3" fmla="*/ 2830665 h 5987333"/>
              <a:gd name="connsiteX4" fmla="*/ 8269357 w 8722581"/>
              <a:gd name="connsiteY4" fmla="*/ 1463040 h 5987333"/>
              <a:gd name="connsiteX5" fmla="*/ 6671144 w 8722581"/>
              <a:gd name="connsiteY5" fmla="*/ 333955 h 5987333"/>
              <a:gd name="connsiteX6" fmla="*/ 4611757 w 8722581"/>
              <a:gd name="connsiteY6" fmla="*/ 0 h 5987333"/>
              <a:gd name="connsiteX7" fmla="*/ 2576223 w 8722581"/>
              <a:gd name="connsiteY7" fmla="*/ 389614 h 5987333"/>
              <a:gd name="connsiteX8" fmla="*/ 1463040 w 8722581"/>
              <a:gd name="connsiteY8" fmla="*/ 1296063 h 5987333"/>
              <a:gd name="connsiteX9" fmla="*/ 755374 w 8722581"/>
              <a:gd name="connsiteY9" fmla="*/ 2425148 h 5987333"/>
              <a:gd name="connsiteX10" fmla="*/ 811033 w 8722581"/>
              <a:gd name="connsiteY10" fmla="*/ 3872286 h 5987333"/>
              <a:gd name="connsiteX11" fmla="*/ 0 w 8722581"/>
              <a:gd name="connsiteY11" fmla="*/ 4333461 h 5987333"/>
              <a:gd name="connsiteX12" fmla="*/ 31805 w 8722581"/>
              <a:gd name="connsiteY12" fmla="*/ 5565913 h 5987333"/>
              <a:gd name="connsiteX13" fmla="*/ 357809 w 8722581"/>
              <a:gd name="connsiteY13" fmla="*/ 5987333 h 5987333"/>
              <a:gd name="connsiteX14" fmla="*/ 1789044 w 8722581"/>
              <a:gd name="connsiteY14" fmla="*/ 5907820 h 5987333"/>
              <a:gd name="connsiteX15" fmla="*/ 2393343 w 8722581"/>
              <a:gd name="connsiteY15" fmla="*/ 5144494 h 5987333"/>
              <a:gd name="connsiteX16" fmla="*/ 4738977 w 8722581"/>
              <a:gd name="connsiteY16" fmla="*/ 2814762 h 598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22581" h="5987333">
                <a:moveTo>
                  <a:pt x="4738977" y="2814762"/>
                </a:moveTo>
                <a:lnTo>
                  <a:pt x="5446644" y="5955527"/>
                </a:lnTo>
                <a:lnTo>
                  <a:pt x="8547652" y="5923722"/>
                </a:lnTo>
                <a:lnTo>
                  <a:pt x="8722581" y="2830665"/>
                </a:lnTo>
                <a:lnTo>
                  <a:pt x="8269357" y="1463040"/>
                </a:lnTo>
                <a:lnTo>
                  <a:pt x="6671144" y="333955"/>
                </a:lnTo>
                <a:lnTo>
                  <a:pt x="4611757" y="0"/>
                </a:lnTo>
                <a:lnTo>
                  <a:pt x="2576223" y="389614"/>
                </a:lnTo>
                <a:lnTo>
                  <a:pt x="1463040" y="1296063"/>
                </a:lnTo>
                <a:lnTo>
                  <a:pt x="755374" y="2425148"/>
                </a:lnTo>
                <a:lnTo>
                  <a:pt x="811033" y="3872286"/>
                </a:lnTo>
                <a:lnTo>
                  <a:pt x="0" y="4333461"/>
                </a:lnTo>
                <a:lnTo>
                  <a:pt x="31805" y="5565913"/>
                </a:lnTo>
                <a:lnTo>
                  <a:pt x="357809" y="5987333"/>
                </a:lnTo>
                <a:lnTo>
                  <a:pt x="1789044" y="5907820"/>
                </a:lnTo>
                <a:lnTo>
                  <a:pt x="2393343" y="5144494"/>
                </a:lnTo>
                <a:lnTo>
                  <a:pt x="4738977" y="2814762"/>
                </a:lnTo>
                <a:close/>
              </a:path>
            </a:pathLst>
          </a:custGeom>
          <a:solidFill>
            <a:srgbClr val="EEF8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veal – Oils">
            <a:extLst>
              <a:ext uri="{FF2B5EF4-FFF2-40B4-BE49-F238E27FC236}">
                <a16:creationId xmlns:a16="http://schemas.microsoft.com/office/drawing/2014/main" id="{715C04C8-32E6-9E59-2F29-C1B736CEB071}"/>
              </a:ext>
            </a:extLst>
          </p:cNvPr>
          <p:cNvSpPr/>
          <p:nvPr/>
        </p:nvSpPr>
        <p:spPr>
          <a:xfrm>
            <a:off x="3398921" y="733926"/>
            <a:ext cx="8578516" cy="5895474"/>
          </a:xfrm>
          <a:custGeom>
            <a:avLst/>
            <a:gdLst>
              <a:gd name="connsiteX0" fmla="*/ 4716379 w 8578516"/>
              <a:gd name="connsiteY0" fmla="*/ 2797342 h 5895474"/>
              <a:gd name="connsiteX1" fmla="*/ 7327232 w 8578516"/>
              <a:gd name="connsiteY1" fmla="*/ 4842711 h 5895474"/>
              <a:gd name="connsiteX2" fmla="*/ 7579895 w 8578516"/>
              <a:gd name="connsiteY2" fmla="*/ 4547937 h 5895474"/>
              <a:gd name="connsiteX3" fmla="*/ 8361947 w 8578516"/>
              <a:gd name="connsiteY3" fmla="*/ 3820027 h 5895474"/>
              <a:gd name="connsiteX4" fmla="*/ 8578516 w 8578516"/>
              <a:gd name="connsiteY4" fmla="*/ 2797342 h 5895474"/>
              <a:gd name="connsiteX5" fmla="*/ 8404058 w 8578516"/>
              <a:gd name="connsiteY5" fmla="*/ 1828800 h 5895474"/>
              <a:gd name="connsiteX6" fmla="*/ 7086600 w 8578516"/>
              <a:gd name="connsiteY6" fmla="*/ 505327 h 5895474"/>
              <a:gd name="connsiteX7" fmla="*/ 4920916 w 8578516"/>
              <a:gd name="connsiteY7" fmla="*/ 0 h 5895474"/>
              <a:gd name="connsiteX8" fmla="*/ 2279984 w 8578516"/>
              <a:gd name="connsiteY8" fmla="*/ 378995 h 5895474"/>
              <a:gd name="connsiteX9" fmla="*/ 1112921 w 8578516"/>
              <a:gd name="connsiteY9" fmla="*/ 1780674 h 5895474"/>
              <a:gd name="connsiteX10" fmla="*/ 451184 w 8578516"/>
              <a:gd name="connsiteY10" fmla="*/ 3501190 h 5895474"/>
              <a:gd name="connsiteX11" fmla="*/ 0 w 8578516"/>
              <a:gd name="connsiteY11" fmla="*/ 4993106 h 5895474"/>
              <a:gd name="connsiteX12" fmla="*/ 354932 w 8578516"/>
              <a:gd name="connsiteY12" fmla="*/ 5895474 h 5895474"/>
              <a:gd name="connsiteX13" fmla="*/ 5642811 w 8578516"/>
              <a:gd name="connsiteY13" fmla="*/ 5817269 h 5895474"/>
              <a:gd name="connsiteX14" fmla="*/ 5949616 w 8578516"/>
              <a:gd name="connsiteY14" fmla="*/ 5420227 h 5895474"/>
              <a:gd name="connsiteX15" fmla="*/ 7140742 w 8578516"/>
              <a:gd name="connsiteY15" fmla="*/ 4950995 h 5895474"/>
              <a:gd name="connsiteX16" fmla="*/ 4716379 w 8578516"/>
              <a:gd name="connsiteY16" fmla="*/ 2797342 h 58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78516" h="5895474">
                <a:moveTo>
                  <a:pt x="4716379" y="2797342"/>
                </a:moveTo>
                <a:lnTo>
                  <a:pt x="7327232" y="4842711"/>
                </a:lnTo>
                <a:lnTo>
                  <a:pt x="7579895" y="4547937"/>
                </a:lnTo>
                <a:lnTo>
                  <a:pt x="8361947" y="3820027"/>
                </a:lnTo>
                <a:lnTo>
                  <a:pt x="8578516" y="2797342"/>
                </a:lnTo>
                <a:lnTo>
                  <a:pt x="8404058" y="1828800"/>
                </a:lnTo>
                <a:lnTo>
                  <a:pt x="7086600" y="505327"/>
                </a:lnTo>
                <a:lnTo>
                  <a:pt x="4920916" y="0"/>
                </a:lnTo>
                <a:lnTo>
                  <a:pt x="2279984" y="378995"/>
                </a:lnTo>
                <a:lnTo>
                  <a:pt x="1112921" y="1780674"/>
                </a:lnTo>
                <a:lnTo>
                  <a:pt x="451184" y="3501190"/>
                </a:lnTo>
                <a:lnTo>
                  <a:pt x="0" y="4993106"/>
                </a:lnTo>
                <a:lnTo>
                  <a:pt x="354932" y="5895474"/>
                </a:lnTo>
                <a:lnTo>
                  <a:pt x="5642811" y="5817269"/>
                </a:lnTo>
                <a:lnTo>
                  <a:pt x="5949616" y="5420227"/>
                </a:lnTo>
                <a:lnTo>
                  <a:pt x="7140742" y="4950995"/>
                </a:lnTo>
                <a:lnTo>
                  <a:pt x="4716379" y="2797342"/>
                </a:lnTo>
                <a:close/>
              </a:path>
            </a:pathLst>
          </a:custGeom>
          <a:solidFill>
            <a:srgbClr val="EEF8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Reveal – Carbs">
            <a:extLst>
              <a:ext uri="{FF2B5EF4-FFF2-40B4-BE49-F238E27FC236}">
                <a16:creationId xmlns:a16="http://schemas.microsoft.com/office/drawing/2014/main" id="{7B9ADB49-EC2D-C9B3-6D91-1371C6D66CC6}"/>
              </a:ext>
            </a:extLst>
          </p:cNvPr>
          <p:cNvSpPr/>
          <p:nvPr/>
        </p:nvSpPr>
        <p:spPr>
          <a:xfrm>
            <a:off x="3459079" y="782053"/>
            <a:ext cx="8530389" cy="5835315"/>
          </a:xfrm>
          <a:custGeom>
            <a:avLst/>
            <a:gdLst>
              <a:gd name="connsiteX0" fmla="*/ 4650205 w 8530389"/>
              <a:gd name="connsiteY0" fmla="*/ 2749215 h 5835315"/>
              <a:gd name="connsiteX1" fmla="*/ 7224963 w 8530389"/>
              <a:gd name="connsiteY1" fmla="*/ 4764505 h 5835315"/>
              <a:gd name="connsiteX2" fmla="*/ 7543800 w 8530389"/>
              <a:gd name="connsiteY2" fmla="*/ 4511842 h 5835315"/>
              <a:gd name="connsiteX3" fmla="*/ 8452184 w 8530389"/>
              <a:gd name="connsiteY3" fmla="*/ 4511842 h 5835315"/>
              <a:gd name="connsiteX4" fmla="*/ 8530389 w 8530389"/>
              <a:gd name="connsiteY4" fmla="*/ 5781173 h 5835315"/>
              <a:gd name="connsiteX5" fmla="*/ 7459579 w 8530389"/>
              <a:gd name="connsiteY5" fmla="*/ 5823284 h 5835315"/>
              <a:gd name="connsiteX6" fmla="*/ 595563 w 8530389"/>
              <a:gd name="connsiteY6" fmla="*/ 5835315 h 5835315"/>
              <a:gd name="connsiteX7" fmla="*/ 156410 w 8530389"/>
              <a:gd name="connsiteY7" fmla="*/ 5733047 h 5835315"/>
              <a:gd name="connsiteX8" fmla="*/ 0 w 8530389"/>
              <a:gd name="connsiteY8" fmla="*/ 4794584 h 5835315"/>
              <a:gd name="connsiteX9" fmla="*/ 156410 w 8530389"/>
              <a:gd name="connsiteY9" fmla="*/ 4000500 h 5835315"/>
              <a:gd name="connsiteX10" fmla="*/ 1028700 w 8530389"/>
              <a:gd name="connsiteY10" fmla="*/ 1852863 h 5835315"/>
              <a:gd name="connsiteX11" fmla="*/ 1720516 w 8530389"/>
              <a:gd name="connsiteY11" fmla="*/ 649705 h 5835315"/>
              <a:gd name="connsiteX12" fmla="*/ 3928310 w 8530389"/>
              <a:gd name="connsiteY12" fmla="*/ 6015 h 5835315"/>
              <a:gd name="connsiteX13" fmla="*/ 4656221 w 8530389"/>
              <a:gd name="connsiteY13" fmla="*/ 0 h 5835315"/>
              <a:gd name="connsiteX14" fmla="*/ 4650205 w 8530389"/>
              <a:gd name="connsiteY14" fmla="*/ 2749215 h 583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0389" h="5835315">
                <a:moveTo>
                  <a:pt x="4650205" y="2749215"/>
                </a:moveTo>
                <a:lnTo>
                  <a:pt x="7224963" y="4764505"/>
                </a:lnTo>
                <a:lnTo>
                  <a:pt x="7543800" y="4511842"/>
                </a:lnTo>
                <a:lnTo>
                  <a:pt x="8452184" y="4511842"/>
                </a:lnTo>
                <a:lnTo>
                  <a:pt x="8530389" y="5781173"/>
                </a:lnTo>
                <a:lnTo>
                  <a:pt x="7459579" y="5823284"/>
                </a:lnTo>
                <a:lnTo>
                  <a:pt x="595563" y="5835315"/>
                </a:lnTo>
                <a:lnTo>
                  <a:pt x="156410" y="5733047"/>
                </a:lnTo>
                <a:lnTo>
                  <a:pt x="0" y="4794584"/>
                </a:lnTo>
                <a:lnTo>
                  <a:pt x="156410" y="4000500"/>
                </a:lnTo>
                <a:lnTo>
                  <a:pt x="1028700" y="1852863"/>
                </a:lnTo>
                <a:lnTo>
                  <a:pt x="1720516" y="649705"/>
                </a:lnTo>
                <a:lnTo>
                  <a:pt x="3928310" y="6015"/>
                </a:lnTo>
                <a:lnTo>
                  <a:pt x="4656221" y="0"/>
                </a:lnTo>
                <a:cubicBezTo>
                  <a:pt x="4654216" y="916405"/>
                  <a:pt x="4652210" y="1832810"/>
                  <a:pt x="4650205" y="2749215"/>
                </a:cubicBezTo>
                <a:close/>
              </a:path>
            </a:pathLst>
          </a:custGeom>
          <a:solidFill>
            <a:srgbClr val="EEF8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E683E8-425A-6050-1B0D-51F085702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06336"/>
            <a:ext cx="5034013" cy="1403487"/>
          </a:xfrm>
        </p:spPr>
        <p:txBody>
          <a:bodyPr anchor="t">
            <a:normAutofit/>
          </a:bodyPr>
          <a:lstStyle/>
          <a:p>
            <a:r>
              <a:rPr lang="en-GB" dirty="0"/>
              <a:t>Where do your ingredients go?</a:t>
            </a:r>
          </a:p>
        </p:txBody>
      </p:sp>
      <p:sp>
        <p:nvSpPr>
          <p:cNvPr id="16" name="Highlight - Pepper">
            <a:extLst>
              <a:ext uri="{FF2B5EF4-FFF2-40B4-BE49-F238E27FC236}">
                <a16:creationId xmlns:a16="http://schemas.microsoft.com/office/drawing/2014/main" id="{5762EDE3-5DAC-AD40-4DE2-B0960A69E9E5}"/>
              </a:ext>
            </a:extLst>
          </p:cNvPr>
          <p:cNvSpPr/>
          <p:nvPr/>
        </p:nvSpPr>
        <p:spPr>
          <a:xfrm>
            <a:off x="257365" y="1860602"/>
            <a:ext cx="1237480" cy="123748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Red Pepper">
            <a:extLst>
              <a:ext uri="{FF2B5EF4-FFF2-40B4-BE49-F238E27FC236}">
                <a16:creationId xmlns:a16="http://schemas.microsoft.com/office/drawing/2014/main" id="{39A05946-EF3B-D3FB-E42D-4382BF06D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221" y="1809550"/>
            <a:ext cx="734425" cy="1134039"/>
          </a:xfrm>
          <a:prstGeom prst="rect">
            <a:avLst/>
          </a:prstGeom>
        </p:spPr>
      </p:pic>
      <p:sp>
        <p:nvSpPr>
          <p:cNvPr id="17" name="Highlight - Onion">
            <a:extLst>
              <a:ext uri="{FF2B5EF4-FFF2-40B4-BE49-F238E27FC236}">
                <a16:creationId xmlns:a16="http://schemas.microsoft.com/office/drawing/2014/main" id="{CA4913EF-2058-67D6-FB3A-F27F1D70C265}"/>
              </a:ext>
            </a:extLst>
          </p:cNvPr>
          <p:cNvSpPr/>
          <p:nvPr/>
        </p:nvSpPr>
        <p:spPr>
          <a:xfrm>
            <a:off x="1513671" y="1932163"/>
            <a:ext cx="1237480" cy="123748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Onion">
            <a:extLst>
              <a:ext uri="{FF2B5EF4-FFF2-40B4-BE49-F238E27FC236}">
                <a16:creationId xmlns:a16="http://schemas.microsoft.com/office/drawing/2014/main" id="{0D3D765B-6F97-6EC1-F334-82605046B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872" t="18151" r="6424" b="6849"/>
          <a:stretch/>
        </p:blipFill>
        <p:spPr>
          <a:xfrm>
            <a:off x="1598644" y="1879188"/>
            <a:ext cx="1110654" cy="1328446"/>
          </a:xfrm>
          <a:prstGeom prst="rect">
            <a:avLst/>
          </a:prstGeom>
        </p:spPr>
      </p:pic>
      <p:sp>
        <p:nvSpPr>
          <p:cNvPr id="18" name="Highlight - Cheese">
            <a:extLst>
              <a:ext uri="{FF2B5EF4-FFF2-40B4-BE49-F238E27FC236}">
                <a16:creationId xmlns:a16="http://schemas.microsoft.com/office/drawing/2014/main" id="{B2EA1D18-2820-095D-E633-EB7918B213DB}"/>
              </a:ext>
            </a:extLst>
          </p:cNvPr>
          <p:cNvSpPr/>
          <p:nvPr/>
        </p:nvSpPr>
        <p:spPr>
          <a:xfrm>
            <a:off x="265316" y="3124859"/>
            <a:ext cx="1237480" cy="123748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Cheese">
            <a:extLst>
              <a:ext uri="{FF2B5EF4-FFF2-40B4-BE49-F238E27FC236}">
                <a16:creationId xmlns:a16="http://schemas.microsoft.com/office/drawing/2014/main" id="{12568E6F-463E-B8FB-281A-77D994F920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3971" r="12116"/>
          <a:stretch/>
        </p:blipFill>
        <p:spPr>
          <a:xfrm>
            <a:off x="222100" y="3267600"/>
            <a:ext cx="1224438" cy="1010007"/>
          </a:xfrm>
          <a:prstGeom prst="rect">
            <a:avLst/>
          </a:prstGeom>
        </p:spPr>
      </p:pic>
      <p:sp>
        <p:nvSpPr>
          <p:cNvPr id="19" name="Highlight - Eggs">
            <a:extLst>
              <a:ext uri="{FF2B5EF4-FFF2-40B4-BE49-F238E27FC236}">
                <a16:creationId xmlns:a16="http://schemas.microsoft.com/office/drawing/2014/main" id="{DE4112FA-231B-3474-F2F8-665A3B762740}"/>
              </a:ext>
            </a:extLst>
          </p:cNvPr>
          <p:cNvSpPr/>
          <p:nvPr/>
        </p:nvSpPr>
        <p:spPr>
          <a:xfrm>
            <a:off x="1513671" y="3148713"/>
            <a:ext cx="1237480" cy="123748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Eggs">
            <a:extLst>
              <a:ext uri="{FF2B5EF4-FFF2-40B4-BE49-F238E27FC236}">
                <a16:creationId xmlns:a16="http://schemas.microsoft.com/office/drawing/2014/main" id="{E8206540-930B-2070-75F0-3E6C7CB0D2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0750" y="3395676"/>
            <a:ext cx="1166440" cy="702024"/>
          </a:xfrm>
          <a:prstGeom prst="rect">
            <a:avLst/>
          </a:prstGeom>
        </p:spPr>
      </p:pic>
      <p:sp>
        <p:nvSpPr>
          <p:cNvPr id="20" name="Highlight - Oil">
            <a:extLst>
              <a:ext uri="{FF2B5EF4-FFF2-40B4-BE49-F238E27FC236}">
                <a16:creationId xmlns:a16="http://schemas.microsoft.com/office/drawing/2014/main" id="{9096D127-A27B-5176-806E-1475423BB094}"/>
              </a:ext>
            </a:extLst>
          </p:cNvPr>
          <p:cNvSpPr/>
          <p:nvPr/>
        </p:nvSpPr>
        <p:spPr>
          <a:xfrm>
            <a:off x="146047" y="4476581"/>
            <a:ext cx="1237480" cy="123748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Veg Oil">
            <a:extLst>
              <a:ext uri="{FF2B5EF4-FFF2-40B4-BE49-F238E27FC236}">
                <a16:creationId xmlns:a16="http://schemas.microsoft.com/office/drawing/2014/main" id="{0E8B7DEF-506D-CD51-133C-61AEE656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221" y="4325732"/>
            <a:ext cx="486017" cy="1533653"/>
          </a:xfrm>
          <a:prstGeom prst="rect">
            <a:avLst/>
          </a:prstGeom>
        </p:spPr>
      </p:pic>
      <p:sp>
        <p:nvSpPr>
          <p:cNvPr id="21" name="Highlight - Flour">
            <a:extLst>
              <a:ext uri="{FF2B5EF4-FFF2-40B4-BE49-F238E27FC236}">
                <a16:creationId xmlns:a16="http://schemas.microsoft.com/office/drawing/2014/main" id="{E54432F1-FF3A-F0B1-8545-86165BFD287E}"/>
              </a:ext>
            </a:extLst>
          </p:cNvPr>
          <p:cNvSpPr/>
          <p:nvPr/>
        </p:nvSpPr>
        <p:spPr>
          <a:xfrm>
            <a:off x="1465964" y="4468630"/>
            <a:ext cx="1237480" cy="123748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Flour">
            <a:extLst>
              <a:ext uri="{FF2B5EF4-FFF2-40B4-BE49-F238E27FC236}">
                <a16:creationId xmlns:a16="http://schemas.microsoft.com/office/drawing/2014/main" id="{66839C3F-F05C-666B-EE28-F905F385FF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11020" y="4363533"/>
            <a:ext cx="1263644" cy="14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C 0.06719 -0.00509 0.08959 -0.03565 0.21667 -0.01273 C 0.35456 0.01528 0.38998 0.04676 0.44284 0.0814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30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69 C 0.07748 -0.02014 0.11693 -0.04051 0.23203 -0.02986 C 0.3444 -0.01689 0.39675 0.02477 0.44219 0.04885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88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C 0.09375 -0.01065 0.17474 -0.03773 0.29609 -0.02315 C 0.45143 -0.00648 0.60469 0.02431 0.66758 0.16574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692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C 0.07865 0.00347 0.15742 0.00764 0.22344 0.04699 C 0.28959 0.08726 0.35768 0.14166 0.39987 0.22615 " pathEditMode="relative" rAng="0" ptsTypes="A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112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15 C 0.12812 -0.04653 0.27695 -0.09305 0.42044 -0.08148 C 0.57448 -0.06852 0.71484 -0.0581 0.86016 0.06042 " pathEditMode="relative" rAng="0" ptsTypes="A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8" y="-101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0.09727 -0.09305 0.19141 -0.19467 0.30274 -0.26111 C 0.40795 -0.3206 0.54011 -0.35648 0.65873 -0.35208 " pathEditMode="relative" rAng="0" ptsTypes="A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0" y="-1761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923F480-6323-4237-AE23-30612FA706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4" b="14674"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D47D33-A197-44A7-B0C1-005E4C693E00}"/>
              </a:ext>
            </a:extLst>
          </p:cNvPr>
          <p:cNvSpPr/>
          <p:nvPr/>
        </p:nvSpPr>
        <p:spPr>
          <a:xfrm>
            <a:off x="752797" y="977900"/>
            <a:ext cx="4420800" cy="4420800"/>
          </a:xfrm>
          <a:prstGeom prst="ellipse">
            <a:avLst/>
          </a:prstGeom>
          <a:solidFill>
            <a:srgbClr val="AAC1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67DE6-469E-4CD8-B220-D95FBCCE3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2666" y="2416061"/>
            <a:ext cx="3421062" cy="1544478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Food Frequency Messages</a:t>
            </a:r>
          </a:p>
          <a:p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A2F6B42-9C17-48CF-873A-F4FA0EC5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6" y="5574274"/>
            <a:ext cx="2305895" cy="1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6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3EBEED-EA89-4157-885E-4B726011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5-a-Day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C7B5F1F-75CB-1F85-4714-3312A2EEB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027" r="-382"/>
          <a:stretch/>
        </p:blipFill>
        <p:spPr bwMode="auto">
          <a:xfrm>
            <a:off x="474785" y="1403977"/>
            <a:ext cx="3042137" cy="40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6283D9B3-53CD-1D50-F247-72179B63F031}"/>
              </a:ext>
            </a:extLst>
          </p:cNvPr>
          <p:cNvSpPr/>
          <p:nvPr/>
        </p:nvSpPr>
        <p:spPr>
          <a:xfrm>
            <a:off x="6667490" y="427426"/>
            <a:ext cx="2688123" cy="1814785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How big is a portion?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D03108-1D8F-A377-E5F1-7F812878DCD8}"/>
              </a:ext>
            </a:extLst>
          </p:cNvPr>
          <p:cNvGrpSpPr/>
          <p:nvPr/>
        </p:nvGrpSpPr>
        <p:grpSpPr>
          <a:xfrm>
            <a:off x="4335779" y="2258767"/>
            <a:ext cx="7482180" cy="3634065"/>
            <a:chOff x="4309704" y="2808160"/>
            <a:chExt cx="7482180" cy="3634065"/>
          </a:xfrm>
        </p:grpSpPr>
        <p:sp>
          <p:nvSpPr>
            <p:cNvPr id="13" name="Rectangle: Rounded Corners 5">
              <a:extLst>
                <a:ext uri="{FF2B5EF4-FFF2-40B4-BE49-F238E27FC236}">
                  <a16:creationId xmlns:a16="http://schemas.microsoft.com/office/drawing/2014/main" id="{6B56207F-0A73-36A3-519C-1A7770490675}"/>
                </a:ext>
              </a:extLst>
            </p:cNvPr>
            <p:cNvSpPr/>
            <p:nvPr/>
          </p:nvSpPr>
          <p:spPr>
            <a:xfrm>
              <a:off x="4396262" y="3482787"/>
              <a:ext cx="7320953" cy="2959438"/>
            </a:xfrm>
            <a:prstGeom prst="roundRect">
              <a:avLst>
                <a:gd name="adj" fmla="val 6912"/>
              </a:avLst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30A93B-B587-7E32-E1F9-B1A0CB005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09704" y="2808160"/>
              <a:ext cx="7482180" cy="316092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5EF0A-63CC-2EC6-1125-03C3215A14B1}"/>
                </a:ext>
              </a:extLst>
            </p:cNvPr>
            <p:cNvSpPr txBox="1"/>
            <p:nvPr/>
          </p:nvSpPr>
          <p:spPr>
            <a:xfrm>
              <a:off x="5601751" y="3619379"/>
              <a:ext cx="1915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accent1"/>
                  </a:solidFill>
                </a:rPr>
                <a:t>Pineapple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E058DB-1E25-07C3-23FA-11503A283E3A}"/>
                </a:ext>
              </a:extLst>
            </p:cNvPr>
            <p:cNvSpPr txBox="1"/>
            <p:nvPr/>
          </p:nvSpPr>
          <p:spPr>
            <a:xfrm>
              <a:off x="4583162" y="5948908"/>
              <a:ext cx="10010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Fresh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5FDA12-21E9-07F0-0FF0-BF2E9118C346}"/>
                </a:ext>
              </a:extLst>
            </p:cNvPr>
            <p:cNvSpPr txBox="1"/>
            <p:nvPr/>
          </p:nvSpPr>
          <p:spPr>
            <a:xfrm>
              <a:off x="5928385" y="5948908"/>
              <a:ext cx="10010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Tinned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0ECBAA-14C1-5BA5-0B69-BF6C0E559FE4}"/>
                </a:ext>
              </a:extLst>
            </p:cNvPr>
            <p:cNvSpPr txBox="1"/>
            <p:nvPr/>
          </p:nvSpPr>
          <p:spPr>
            <a:xfrm>
              <a:off x="7554962" y="5948908"/>
              <a:ext cx="10010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Juice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F052AB-FF12-A9E0-CEB1-3A9F0B2D471F}"/>
                </a:ext>
              </a:extLst>
            </p:cNvPr>
            <p:cNvSpPr txBox="1"/>
            <p:nvPr/>
          </p:nvSpPr>
          <p:spPr>
            <a:xfrm>
              <a:off x="9032069" y="5948908"/>
              <a:ext cx="10010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Dried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80ED38-D604-1E68-D7D2-3C0E721CAE15}"/>
                </a:ext>
              </a:extLst>
            </p:cNvPr>
            <p:cNvSpPr txBox="1"/>
            <p:nvPr/>
          </p:nvSpPr>
          <p:spPr>
            <a:xfrm>
              <a:off x="10544346" y="5948908"/>
              <a:ext cx="10010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Frozen</a:t>
              </a:r>
            </a:p>
          </p:txBody>
        </p:sp>
      </p:grpSp>
      <p:grpSp>
        <p:nvGrpSpPr>
          <p:cNvPr id="33" name="Question">
            <a:extLst>
              <a:ext uri="{FF2B5EF4-FFF2-40B4-BE49-F238E27FC236}">
                <a16:creationId xmlns:a16="http://schemas.microsoft.com/office/drawing/2014/main" id="{212CCC78-05E5-E268-9D1A-7958BF9CE7E9}"/>
              </a:ext>
            </a:extLst>
          </p:cNvPr>
          <p:cNvGrpSpPr/>
          <p:nvPr/>
        </p:nvGrpSpPr>
        <p:grpSpPr>
          <a:xfrm>
            <a:off x="1940400" y="1115878"/>
            <a:ext cx="8310154" cy="4997829"/>
            <a:chOff x="2115687" y="1115878"/>
            <a:chExt cx="8310154" cy="4997829"/>
          </a:xfrm>
        </p:grpSpPr>
        <p:sp>
          <p:nvSpPr>
            <p:cNvPr id="28" name="Rectangle: Rounded Corners 14">
              <a:extLst>
                <a:ext uri="{FF2B5EF4-FFF2-40B4-BE49-F238E27FC236}">
                  <a16:creationId xmlns:a16="http://schemas.microsoft.com/office/drawing/2014/main" id="{43920BE6-390D-81C7-6F57-5771DCCB630B}"/>
                </a:ext>
              </a:extLst>
            </p:cNvPr>
            <p:cNvSpPr/>
            <p:nvPr/>
          </p:nvSpPr>
          <p:spPr>
            <a:xfrm>
              <a:off x="2115687" y="1115878"/>
              <a:ext cx="8310154" cy="4997829"/>
            </a:xfrm>
            <a:prstGeom prst="roundRect">
              <a:avLst>
                <a:gd name="adj" fmla="val 5096"/>
              </a:avLst>
            </a:prstGeom>
            <a:solidFill>
              <a:schemeClr val="accent1"/>
            </a:solidFill>
            <a:ln>
              <a:noFill/>
            </a:ln>
            <a:effectLst>
              <a:outerShdw blurRad="770180" dist="147179" dir="5400000" sx="99025" sy="99025" algn="ctr" rotWithShape="0">
                <a:schemeClr val="accent3">
                  <a:alpha val="72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596F8A-DF62-4251-0E02-6FF541564CB4}"/>
                </a:ext>
              </a:extLst>
            </p:cNvPr>
            <p:cNvSpPr txBox="1"/>
            <p:nvPr/>
          </p:nvSpPr>
          <p:spPr>
            <a:xfrm>
              <a:off x="3317742" y="1465266"/>
              <a:ext cx="6037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solidFill>
                    <a:schemeClr val="bg1"/>
                  </a:solidFill>
                </a:rPr>
                <a:t>True or False?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7ACD16-8AA8-EA2E-5086-6493363CB846}"/>
                </a:ext>
              </a:extLst>
            </p:cNvPr>
            <p:cNvSpPr txBox="1"/>
            <p:nvPr/>
          </p:nvSpPr>
          <p:spPr>
            <a:xfrm>
              <a:off x="2812919" y="2537304"/>
              <a:ext cx="4541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</a:rPr>
                <a:t>“Fruit juice counts towards one of your 5 a day”</a:t>
              </a:r>
            </a:p>
          </p:txBody>
        </p:sp>
        <p:pic>
          <p:nvPicPr>
            <p:cNvPr id="31" name="Picture 30" descr="A glass of orange juice next to an orange&#10;&#10;Description automatically generated">
              <a:extLst>
                <a:ext uri="{FF2B5EF4-FFF2-40B4-BE49-F238E27FC236}">
                  <a16:creationId xmlns:a16="http://schemas.microsoft.com/office/drawing/2014/main" id="{FA63FFD2-BF43-0039-A239-CB1FC5A8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0980" y="2646295"/>
              <a:ext cx="2003969" cy="2331211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55D79D-5CF6-D1AD-415D-CF12468E2F53}"/>
              </a:ext>
            </a:extLst>
          </p:cNvPr>
          <p:cNvSpPr txBox="1"/>
          <p:nvPr/>
        </p:nvSpPr>
        <p:spPr>
          <a:xfrm>
            <a:off x="2656161" y="3853241"/>
            <a:ext cx="4541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True</a:t>
            </a:r>
            <a:r>
              <a:rPr lang="en-GB" sz="2400" dirty="0">
                <a:solidFill>
                  <a:schemeClr val="bg1"/>
                </a:solidFill>
              </a:rPr>
              <a:t> – but only unsweetened 100% fruit juice, vegetable juice and smoothies – maximum 150ml, once a day</a:t>
            </a:r>
          </a:p>
        </p:txBody>
      </p:sp>
    </p:spTree>
    <p:extLst>
      <p:ext uri="{BB962C8B-B14F-4D97-AF65-F5344CB8AC3E}">
        <p14:creationId xmlns:p14="http://schemas.microsoft.com/office/powerpoint/2010/main" val="31731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7D4CCEF-510A-53AD-A78F-87FCA663B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1689" y="1764505"/>
            <a:ext cx="8916244" cy="4458122"/>
          </a:xfrm>
          <a:prstGeom prst="rect">
            <a:avLst/>
          </a:prstGeom>
        </p:spPr>
      </p:pic>
      <p:pic>
        <p:nvPicPr>
          <p:cNvPr id="7" name="Picture 6" descr="A rainbow of fruits and vegetables&#10;&#10;Description automatically generated">
            <a:extLst>
              <a:ext uri="{FF2B5EF4-FFF2-40B4-BE49-F238E27FC236}">
                <a16:creationId xmlns:a16="http://schemas.microsoft.com/office/drawing/2014/main" id="{9E7DE9CA-4E61-0B0B-A049-9F37DB666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43" y="1462872"/>
            <a:ext cx="9018706" cy="50810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3EBEED-EA89-4157-885E-4B726011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5-a-Day </a:t>
            </a: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37753A5-D850-5080-F5F9-EBC2BF50B676}"/>
              </a:ext>
            </a:extLst>
          </p:cNvPr>
          <p:cNvSpPr/>
          <p:nvPr/>
        </p:nvSpPr>
        <p:spPr>
          <a:xfrm>
            <a:off x="471268" y="1420417"/>
            <a:ext cx="3555609" cy="1833403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762000" dist="153064" dir="5400000" sx="99000" sy="99000" algn="ctr" rotWithShape="0">
              <a:schemeClr val="tx2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Can you name any fruits or vegetables that match the colours of the rainbow?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9270F3E-8834-7816-D7A6-11A70442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7076" y="480121"/>
            <a:ext cx="3505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petito">
      <a:dk1>
        <a:srgbClr val="70787D"/>
      </a:dk1>
      <a:lt1>
        <a:sysClr val="window" lastClr="FFFFFF"/>
      </a:lt1>
      <a:dk2>
        <a:srgbClr val="70787D"/>
      </a:dk2>
      <a:lt2>
        <a:srgbClr val="C0C6CA"/>
      </a:lt2>
      <a:accent1>
        <a:srgbClr val="AAC13B"/>
      </a:accent1>
      <a:accent2>
        <a:srgbClr val="F2A900"/>
      </a:accent2>
      <a:accent3>
        <a:srgbClr val="009639"/>
      </a:accent3>
      <a:accent4>
        <a:srgbClr val="76232F"/>
      </a:accent4>
      <a:accent5>
        <a:srgbClr val="8FCECA"/>
      </a:accent5>
      <a:accent6>
        <a:srgbClr val="D9C756"/>
      </a:accent6>
      <a:hlink>
        <a:srgbClr val="00778B"/>
      </a:hlink>
      <a:folHlink>
        <a:srgbClr val="E15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926e0e-bd22-4185-b978-8cc3a1b5ac2c" xsi:nil="true"/>
    <lcf76f155ced4ddcb4097134ff3c332f xmlns="2b2f57ef-2c4d-4deb-8fda-f543b5c8e02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6587AFE58E104A96460E6EA28EC12A" ma:contentTypeVersion="18" ma:contentTypeDescription="Create a new document." ma:contentTypeScope="" ma:versionID="46beda66c16f773120762aba33800509">
  <xsd:schema xmlns:xsd="http://www.w3.org/2001/XMLSchema" xmlns:xs="http://www.w3.org/2001/XMLSchema" xmlns:p="http://schemas.microsoft.com/office/2006/metadata/properties" xmlns:ns2="2b2f57ef-2c4d-4deb-8fda-f543b5c8e023" xmlns:ns3="a0926e0e-bd22-4185-b978-8cc3a1b5ac2c" targetNamespace="http://schemas.microsoft.com/office/2006/metadata/properties" ma:root="true" ma:fieldsID="dd210548bc79a13b2726d0782dc87879" ns2:_="" ns3:_="">
    <xsd:import namespace="2b2f57ef-2c4d-4deb-8fda-f543b5c8e023"/>
    <xsd:import namespace="a0926e0e-bd22-4185-b978-8cc3a1b5ac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f57ef-2c4d-4deb-8fda-f543b5c8e0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77f6d43-398e-4e80-9182-2c3d8189ae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26e0e-bd22-4185-b978-8cc3a1b5ac2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0a9da0c-6a80-455c-a0f6-7d7cd464912d}" ma:internalName="TaxCatchAll" ma:showField="CatchAllData" ma:web="a0926e0e-bd22-4185-b978-8cc3a1b5ac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3E736E-0169-4F70-B7DF-E467AFA23117}">
  <ds:schemaRefs>
    <ds:schemaRef ds:uri="http://www.w3.org/XML/1998/namespace"/>
    <ds:schemaRef ds:uri="a0926e0e-bd22-4185-b978-8cc3a1b5ac2c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b2f57ef-2c4d-4deb-8fda-f543b5c8e02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BB61EC-C3A8-4912-956A-0265D0099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0B31C-2A0F-4D06-B648-40EACD2D1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2f57ef-2c4d-4deb-8fda-f543b5c8e023"/>
    <ds:schemaRef ds:uri="a0926e0e-bd22-4185-b978-8cc3a1b5ac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50790</TotalTime>
  <Words>1062</Words>
  <Application>Microsoft Macintosh PowerPoint</Application>
  <PresentationFormat>Widescreen</PresentationFormat>
  <Paragraphs>203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Lesson Breakdown </vt:lpstr>
      <vt:lpstr>Lesson Objectives</vt:lpstr>
      <vt:lpstr>PowerPoint Presentation</vt:lpstr>
      <vt:lpstr>What is the Eatwell Guide?</vt:lpstr>
      <vt:lpstr>Where do your ingredients go?</vt:lpstr>
      <vt:lpstr>PowerPoint Presentation</vt:lpstr>
      <vt:lpstr>5-a-Day </vt:lpstr>
      <vt:lpstr>5-a-Day </vt:lpstr>
      <vt:lpstr>Calcium </vt:lpstr>
      <vt:lpstr>Saturated Fats</vt:lpstr>
      <vt:lpstr>Saturated Fats</vt:lpstr>
      <vt:lpstr>Saturated Fats</vt:lpstr>
      <vt:lpstr>Saturated Fats</vt:lpstr>
      <vt:lpstr>Saturated Fats</vt:lpstr>
      <vt:lpstr>Sugar</vt:lpstr>
      <vt:lpstr>Sugar</vt:lpstr>
      <vt:lpstr>Salt</vt:lpstr>
      <vt:lpstr>Traffic Lights</vt:lpstr>
      <vt:lpstr>What Do The Colours Mean?</vt:lpstr>
      <vt:lpstr>Which one would you pick?</vt:lpstr>
      <vt:lpstr>PowerPoint Presentation</vt:lpstr>
      <vt:lpstr>Our Quiche Ingredients</vt:lpstr>
      <vt:lpstr>Step 1: Unroll the pastry </vt:lpstr>
      <vt:lpstr>Step 2: Cutting pastry</vt:lpstr>
      <vt:lpstr>Step 3: Placing pastry</vt:lpstr>
      <vt:lpstr>Step 4: Eggs</vt:lpstr>
      <vt:lpstr>Step 5: Preparation of filling</vt:lpstr>
      <vt:lpstr>Step 6: Putting it all together </vt:lpstr>
      <vt:lpstr>Step 7: Cooking  </vt:lpstr>
      <vt:lpstr>Step 8: Tidying up  </vt:lpstr>
      <vt:lpstr>PowerPoint Presentation</vt:lpstr>
      <vt:lpstr>Plenary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Coleridge</dc:creator>
  <cp:lastModifiedBy>Olivia Churchill</cp:lastModifiedBy>
  <cp:revision>158</cp:revision>
  <dcterms:created xsi:type="dcterms:W3CDTF">2019-05-20T13:28:37Z</dcterms:created>
  <dcterms:modified xsi:type="dcterms:W3CDTF">2025-02-21T17:02:33Z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0x010100BD6587AFE58E104A96460E6EA28EC12A</vt:lpwstr>
  </property>
  <property fmtid="{D5CDD505-2E9C-101B-9397-08002B2CF9AE}" pid="3" name="Order">
    <vt:r8>12500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</Properties>
</file>